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6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4895-818F-489B-9F6B-66BBD89DBA20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B6F5A7-F8CB-4DC2-A769-9555F0905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4895-818F-489B-9F6B-66BBD89DBA20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F5A7-F8CB-4DC2-A769-9555F0905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4895-818F-489B-9F6B-66BBD89DBA20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F5A7-F8CB-4DC2-A769-9555F0905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4895-818F-489B-9F6B-66BBD89DBA20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B6F5A7-F8CB-4DC2-A769-9555F0905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4895-818F-489B-9F6B-66BBD89DBA20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F5A7-F8CB-4DC2-A769-9555F0905D3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4895-818F-489B-9F6B-66BBD89DBA20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F5A7-F8CB-4DC2-A769-9555F0905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4895-818F-489B-9F6B-66BBD89DBA20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FB6F5A7-F8CB-4DC2-A769-9555F0905D3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4895-818F-489B-9F6B-66BBD89DBA20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F5A7-F8CB-4DC2-A769-9555F0905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4895-818F-489B-9F6B-66BBD89DBA20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F5A7-F8CB-4DC2-A769-9555F0905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4895-818F-489B-9F6B-66BBD89DBA20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F5A7-F8CB-4DC2-A769-9555F0905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4895-818F-489B-9F6B-66BBD89DBA20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F5A7-F8CB-4DC2-A769-9555F0905D3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C2F4895-818F-489B-9F6B-66BBD89DBA20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B6F5A7-F8CB-4DC2-A769-9555F0905D3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pyright.ru/ru/documents/zashita_prav_internet/copyright_in_site/" TargetMode="External"/><Relationship Id="rId2" Type="http://schemas.openxmlformats.org/officeDocument/2006/relationships/hyperlink" Target="http://www.copyright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Защита прав в Интернете,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восемь </a:t>
            </a:r>
            <a:r>
              <a:rPr lang="en-US" b="1" dirty="0" smtClean="0"/>
              <a:t> </a:t>
            </a:r>
            <a:r>
              <a:rPr lang="ru-RU" b="1" dirty="0" smtClean="0"/>
              <a:t>шагов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© </a:t>
            </a:r>
            <a:r>
              <a:rPr lang="ru-RU" dirty="0" smtClean="0"/>
              <a:t>Журавлева Оксана Сергеевна</a:t>
            </a:r>
          </a:p>
          <a:p>
            <a:pPr algn="r"/>
            <a:r>
              <a:rPr lang="ru-RU" dirty="0" smtClean="0"/>
              <a:t>			</a:t>
            </a:r>
            <a:r>
              <a:rPr lang="ru-RU" dirty="0" smtClean="0"/>
              <a:t>2012.          </a:t>
            </a:r>
            <a:r>
              <a:rPr lang="ru-RU" dirty="0" smtClean="0"/>
              <a:t>4 курс, 102 группа</a:t>
            </a:r>
            <a:endParaRPr lang="ru-RU" dirty="0"/>
          </a:p>
        </p:txBody>
      </p:sp>
      <p:pic>
        <p:nvPicPr>
          <p:cNvPr id="16388" name="Picture 4" descr="Картинка 6 из 55748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0"/>
            <a:ext cx="4608512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71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 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Шаг пятый. </a:t>
            </a:r>
            <a:r>
              <a:rPr lang="ru-RU" b="1" dirty="0" smtClean="0"/>
              <a:t>Регистрация имени, названия сайта или домена в качестве СМИ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6715472" cy="4525963"/>
          </a:xfrm>
        </p:spPr>
        <p:txBody>
          <a:bodyPr/>
          <a:lstStyle/>
          <a:p>
            <a:r>
              <a:rPr lang="ru-RU" dirty="0" smtClean="0"/>
              <a:t>Дополнительная зашита авторских прав тоже «выдается» вам вместе со Свидетельством о регистрации СМИ и никто не имеет права использовать вашу информацию без ссылок на источник.</a:t>
            </a:r>
          </a:p>
          <a:p>
            <a:endParaRPr lang="ru-RU" dirty="0"/>
          </a:p>
        </p:txBody>
      </p:sp>
      <p:pic>
        <p:nvPicPr>
          <p:cNvPr id="24578" name="Picture 2" descr="http://yes-files.com/_ld/8/816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3872627"/>
            <a:ext cx="4662980" cy="28687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Зачем это нужно делать?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Чтобы получить все права, предоставляемые Законом «О средствах массовой информации». А их немало...</a:t>
            </a:r>
          </a:p>
          <a:p>
            <a:r>
              <a:rPr lang="ru-RU" dirty="0" smtClean="0"/>
              <a:t>Чтобы избежать ответственности за распространение некоторых данных. Официально зарегистрированные СМИ за это не привлекают, а обычные сайты можно.</a:t>
            </a:r>
          </a:p>
          <a:p>
            <a:r>
              <a:rPr lang="ru-RU" dirty="0" smtClean="0"/>
              <a:t>Чтобы  иметь дополнительную защиту для названия своего сайта или домена.</a:t>
            </a:r>
          </a:p>
          <a:p>
            <a:endParaRPr lang="ru-RU" dirty="0"/>
          </a:p>
        </p:txBody>
      </p:sp>
      <p:pic>
        <p:nvPicPr>
          <p:cNvPr id="23554" name="Picture 2" descr="Картинка 65 из 37388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9256" y="1916832"/>
            <a:ext cx="2124744" cy="2064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Шаг шестой. </a:t>
            </a:r>
            <a:r>
              <a:rPr lang="ru-RU" b="1" dirty="0" smtClean="0"/>
              <a:t>Заключить лицензионный договор с автором </a:t>
            </a:r>
            <a:r>
              <a:rPr lang="ru-RU" b="1" dirty="0" err="1" smtClean="0"/>
              <a:t>контента</a:t>
            </a:r>
            <a:r>
              <a:rPr lang="ru-RU" b="1" dirty="0" smtClean="0"/>
              <a:t> сайта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554162"/>
            <a:ext cx="8686800" cy="4525963"/>
          </a:xfrm>
        </p:spPr>
        <p:txBody>
          <a:bodyPr/>
          <a:lstStyle/>
          <a:p>
            <a:r>
              <a:rPr lang="ru-RU" dirty="0" smtClean="0"/>
              <a:t>Лицензионный договор с автором или несколькими авторами </a:t>
            </a:r>
            <a:r>
              <a:rPr lang="ru-RU" dirty="0" err="1" smtClean="0"/>
              <a:t>контента</a:t>
            </a:r>
            <a:r>
              <a:rPr lang="ru-RU" dirty="0" smtClean="0"/>
              <a:t> это хорошая защита прав и вас самих от недобросовестных исполнителей. Вы становитесь правообладателем.</a:t>
            </a:r>
          </a:p>
          <a:p>
            <a:endParaRPr lang="ru-RU" dirty="0"/>
          </a:p>
        </p:txBody>
      </p:sp>
      <p:pic>
        <p:nvPicPr>
          <p:cNvPr id="25602" name="Picture 2" descr="Картинка 4 из 3477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3933056"/>
            <a:ext cx="6912768" cy="35733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Зачем это нужно делать?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7363544" cy="417909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Чтобы стать правообладателем на весь </a:t>
            </a:r>
            <a:r>
              <a:rPr lang="ru-RU" dirty="0" err="1" smtClean="0"/>
              <a:t>контент</a:t>
            </a:r>
            <a:r>
              <a:rPr lang="ru-RU" dirty="0" smtClean="0"/>
              <a:t>, размещенный на вашем сайте.</a:t>
            </a:r>
          </a:p>
          <a:p>
            <a:r>
              <a:rPr lang="ru-RU" dirty="0" smtClean="0"/>
              <a:t>Чтобы иметь возможность устанавливать правила пользования </a:t>
            </a:r>
            <a:r>
              <a:rPr lang="ru-RU" dirty="0" err="1" smtClean="0"/>
              <a:t>контентом</a:t>
            </a:r>
            <a:r>
              <a:rPr lang="ru-RU" dirty="0" smtClean="0"/>
              <a:t> вашего сайта для посетителей. </a:t>
            </a:r>
          </a:p>
          <a:p>
            <a:r>
              <a:rPr lang="ru-RU" dirty="0" smtClean="0"/>
              <a:t>Чтобы продавать либо использовать любым иным способом </a:t>
            </a:r>
            <a:r>
              <a:rPr lang="ru-RU" dirty="0" err="1" smtClean="0"/>
              <a:t>контент</a:t>
            </a:r>
            <a:r>
              <a:rPr lang="ru-RU" dirty="0" smtClean="0"/>
              <a:t> вашего сайта.</a:t>
            </a:r>
          </a:p>
          <a:p>
            <a:endParaRPr lang="ru-RU" dirty="0"/>
          </a:p>
        </p:txBody>
      </p:sp>
      <p:pic>
        <p:nvPicPr>
          <p:cNvPr id="26626" name="Picture 2" descr="Картинка 49 из 37388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35688" y="4509121"/>
            <a:ext cx="2490285" cy="2348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Шаг седьмой.</a:t>
            </a:r>
            <a:r>
              <a:rPr lang="ru-RU" b="1" dirty="0" smtClean="0"/>
              <a:t> Сообщение о правилах использования </a:t>
            </a:r>
            <a:r>
              <a:rPr lang="ru-RU" b="1" dirty="0" err="1" smtClean="0"/>
              <a:t>контента</a:t>
            </a:r>
            <a:r>
              <a:rPr lang="ru-RU" b="1" dirty="0" smtClean="0"/>
              <a:t> сайта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295495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Рекомендуем владельцам сайтов обязательно потратить некоторую толику своего времени для того, чтобы продумать правила пользования сайтом, отдельными частями и разделами, текстами и изображениями, внести в правила все необходимые ссылки на законодательство, потому что хорошо прописанные правила помогают защите прав.</a:t>
            </a:r>
          </a:p>
          <a:p>
            <a:endParaRPr lang="ru-RU" dirty="0"/>
          </a:p>
        </p:txBody>
      </p:sp>
      <p:pic>
        <p:nvPicPr>
          <p:cNvPr id="28674" name="Picture 2" descr="http://x-ucoz.ru/_nw/8/189924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05064"/>
            <a:ext cx="7992888" cy="25922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Зачем это нужно делать?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59832" y="1554162"/>
            <a:ext cx="5931768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Чтобы установить правила использования </a:t>
            </a:r>
            <a:r>
              <a:rPr lang="ru-RU" dirty="0" err="1" smtClean="0"/>
              <a:t>контента</a:t>
            </a:r>
            <a:r>
              <a:rPr lang="ru-RU" dirty="0" smtClean="0"/>
              <a:t> и информации третьими лицами</a:t>
            </a:r>
          </a:p>
          <a:p>
            <a:r>
              <a:rPr lang="ru-RU" dirty="0" smtClean="0"/>
              <a:t>Чтобы избежать ответственности перед законом за недобросовестное использование вашим сайтом его пользователями.</a:t>
            </a:r>
          </a:p>
          <a:p>
            <a:r>
              <a:rPr lang="ru-RU" dirty="0" smtClean="0"/>
              <a:t>Чтобы подтвердить авторские права на ваш сайт и </a:t>
            </a:r>
            <a:r>
              <a:rPr lang="ru-RU" dirty="0" err="1" smtClean="0"/>
              <a:t>контент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7652" name="Picture 4" descr="Картинка 40 из 37389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90463"/>
            <a:ext cx="2790825" cy="4114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Шаг восьмой.</a:t>
            </a:r>
            <a:r>
              <a:rPr lang="ru-RU" b="1" dirty="0" smtClean="0"/>
              <a:t> Лицензионное соглашение с пользователем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5707360" cy="4525963"/>
          </a:xfrm>
        </p:spPr>
        <p:txBody>
          <a:bodyPr/>
          <a:lstStyle/>
          <a:p>
            <a:r>
              <a:rPr lang="ru-RU" dirty="0" smtClean="0"/>
              <a:t>В таких соглашениях оговаривается порядок пользования лицензиатом </a:t>
            </a:r>
            <a:r>
              <a:rPr lang="ru-RU" dirty="0" err="1" smtClean="0"/>
              <a:t>контента</a:t>
            </a:r>
            <a:r>
              <a:rPr lang="ru-RU" dirty="0" smtClean="0"/>
              <a:t> демо-версий скачиваемых файлов и все, что касается защиты прав интеллектуальной собственности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9698" name="Picture 2" descr="http://activerain.com/image_store/uploads/6/7/4/9/0/ar1271977902094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700808"/>
            <a:ext cx="2622104" cy="38884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Зачем это нужно делать?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11760" y="1554162"/>
            <a:ext cx="6579840" cy="504319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Чтобы оговорить вопросы использования интеллектуальной собственности и тем самым защитить авторские права.</a:t>
            </a:r>
          </a:p>
          <a:p>
            <a:r>
              <a:rPr lang="ru-RU" dirty="0" smtClean="0"/>
              <a:t>Чтобы не иметь нареканий на качество продукта либо на недостаточную информацию о свойствах предоставляемого вами продукта или услуги.</a:t>
            </a:r>
          </a:p>
          <a:p>
            <a:r>
              <a:rPr lang="ru-RU" dirty="0" smtClean="0"/>
              <a:t>Чтобы соблюсти закон о правилах торговли и предоставлении услуг населению и не иметь проблем с инстанциями, которые надзирают за соблюдением этих правил.</a:t>
            </a:r>
          </a:p>
          <a:p>
            <a:endParaRPr lang="ru-RU" dirty="0"/>
          </a:p>
        </p:txBody>
      </p:sp>
      <p:pic>
        <p:nvPicPr>
          <p:cNvPr id="30722" name="Picture 2" descr="http://www.indiaseo.in/images/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2088232" cy="32989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26" name="Picture 6" descr="Картинка 1 из 57886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260" y="4941168"/>
            <a:ext cx="1714476" cy="1800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Шаг первый</a:t>
            </a:r>
            <a:r>
              <a:rPr lang="ru-RU" b="1" dirty="0" smtClean="0"/>
              <a:t>. Поставь знак Копирайт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Знак Копирайт, это первая защита прав в Интернете и своего рода предупреждение всем: у произведения есть хозяин, коммерческое использование без разрешения собственника - автора или правообладателя запрещено.</a:t>
            </a:r>
          </a:p>
          <a:p>
            <a:pPr algn="ctr">
              <a:buNone/>
            </a:pPr>
            <a:endParaRPr lang="ru-RU" sz="2400" i="1" dirty="0" smtClean="0">
              <a:solidFill>
                <a:schemeClr val="accent5">
                  <a:lumMod val="60000"/>
                  <a:lumOff val="40000"/>
                </a:schemeClr>
              </a:solidFill>
              <a:hlinkClick r:id="rId2" tooltip="Все права защищены"/>
            </a:endParaRPr>
          </a:p>
          <a:p>
            <a:pPr algn="ctr">
              <a:buNone/>
            </a:pPr>
            <a:r>
              <a:rPr lang="ru-RU" sz="2400" b="1" i="1" dirty="0" err="1" smtClean="0">
                <a:solidFill>
                  <a:schemeClr val="accent6">
                    <a:lumMod val="50000"/>
                  </a:schemeClr>
                </a:solidFill>
                <a:hlinkClick r:id="rId2" tooltip="Все права защищены"/>
              </a:rPr>
              <a:t>Copyright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hlinkClick r:id="rId3" tooltip="Копирайт"/>
              </a:rPr>
              <a:t>©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 Вы правообладатель 2012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Зачем это нужно делать?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1340768"/>
            <a:ext cx="5643736" cy="496855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Оповестить всех, кто видит ваш текст, фотографию, сайт о том, что у этой работы есть автор.</a:t>
            </a:r>
          </a:p>
          <a:p>
            <a:pPr lvl="0"/>
            <a:r>
              <a:rPr lang="ru-RU" dirty="0" smtClean="0"/>
              <a:t>Заявить о своих исключительных авторских правах на данный объект интеллектуальной собственности.</a:t>
            </a:r>
          </a:p>
          <a:p>
            <a:pPr lvl="0"/>
            <a:r>
              <a:rPr lang="ru-RU" dirty="0" smtClean="0"/>
              <a:t>Иметь возможность устанавливать свои правила коммерческого и некоммерческого пользования Вашим продуктом.</a:t>
            </a:r>
          </a:p>
          <a:p>
            <a:endParaRPr lang="ru-RU" dirty="0"/>
          </a:p>
        </p:txBody>
      </p:sp>
      <p:pic>
        <p:nvPicPr>
          <p:cNvPr id="14338" name="Picture 2" descr="http://www.maillist.ru/archives/70793/1159613/4022237_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024" y="1340769"/>
            <a:ext cx="3131840" cy="44644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Шаг второй.</a:t>
            </a:r>
            <a:r>
              <a:rPr lang="ru-RU" b="1" dirty="0" smtClean="0"/>
              <a:t> Защита торговой марки на название сайта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Подлинная защита прав интеллектуальной собственности в Интернете</a:t>
            </a:r>
            <a:r>
              <a:rPr lang="ru-RU" b="1" dirty="0" smtClean="0"/>
              <a:t> </a:t>
            </a:r>
            <a:r>
              <a:rPr lang="ru-RU" dirty="0" smtClean="0"/>
              <a:t>на ваш сайт или портал начнется тогда, когда вы зарегистрируете название в виде товарного знака (торговой марки). </a:t>
            </a:r>
            <a:endParaRPr lang="ru-RU" dirty="0"/>
          </a:p>
        </p:txBody>
      </p:sp>
      <p:pic>
        <p:nvPicPr>
          <p:cNvPr id="13314" name="Picture 2" descr="http://www.dra.ru/assets/images/logo/trademar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3849094"/>
            <a:ext cx="2808312" cy="30089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Зачем это нужно делать?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740080" cy="388843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Чтобы получить официальный документ о ваших правах на имя, т.е. зарегистрировать название сайта и/или домен.</a:t>
            </a:r>
          </a:p>
          <a:p>
            <a:r>
              <a:rPr lang="ru-RU" dirty="0" smtClean="0"/>
              <a:t>Чтобы иметь возможность защитить свое имущественное право на название как объект интеллектуальной собственности от незаконного использования.</a:t>
            </a:r>
          </a:p>
          <a:p>
            <a:r>
              <a:rPr lang="ru-RU" dirty="0" smtClean="0"/>
              <a:t>Чтобы получить материальную компенсацию в случае, если ваши авторские и имущественные права на название будут нарушены любыми третьими лицами.</a:t>
            </a:r>
          </a:p>
          <a:p>
            <a:r>
              <a:rPr lang="ru-RU" dirty="0" smtClean="0"/>
              <a:t>Официально переуступить (продать) авторские права на сайт и/или домен.</a:t>
            </a:r>
          </a:p>
          <a:p>
            <a:endParaRPr lang="ru-RU" dirty="0"/>
          </a:p>
        </p:txBody>
      </p:sp>
      <p:pic>
        <p:nvPicPr>
          <p:cNvPr id="17412" name="Picture 4" descr="Картинка 39 из 1236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540" y="4293097"/>
            <a:ext cx="8280920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Шаг третий.</a:t>
            </a:r>
            <a:r>
              <a:rPr lang="ru-RU" b="1" dirty="0" smtClean="0"/>
              <a:t> Регистрация авторских прав на </a:t>
            </a:r>
            <a:r>
              <a:rPr lang="ru-RU" b="1" dirty="0" err="1" smtClean="0"/>
              <a:t>контент</a:t>
            </a:r>
            <a:r>
              <a:rPr lang="ru-RU" b="1" dirty="0" smtClean="0"/>
              <a:t>, тексты и изображения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39752" y="1484784"/>
            <a:ext cx="6503640" cy="44644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Достаточно автору, как правообладателю передать на депонирование отсканированные страницы оригинального текста, изображения, внешнего вида оформления сайта или иной </a:t>
            </a:r>
            <a:r>
              <a:rPr lang="ru-RU" dirty="0" err="1" smtClean="0"/>
              <a:t>контент</a:t>
            </a:r>
            <a:r>
              <a:rPr lang="ru-RU" dirty="0" smtClean="0"/>
              <a:t>, и получить Свидетельство о регистрации прав, как</a:t>
            </a:r>
            <a:r>
              <a:rPr lang="ru-RU" b="1" dirty="0" smtClean="0"/>
              <a:t> </a:t>
            </a:r>
            <a:r>
              <a:rPr lang="ru-RU" dirty="0" smtClean="0"/>
              <a:t>защита авторских прав в Интернете становится возможной.</a:t>
            </a:r>
          </a:p>
          <a:p>
            <a:endParaRPr lang="ru-RU" dirty="0"/>
          </a:p>
        </p:txBody>
      </p:sp>
      <p:pic>
        <p:nvPicPr>
          <p:cNvPr id="21506" name="Picture 2" descr="http://www.ba5.ru/files/seo20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96552" y="1340768"/>
            <a:ext cx="3491880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Зачем это нужно делать?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87824" y="1554162"/>
            <a:ext cx="6003776" cy="530383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Чтобы получить Свидетельство регистрации авторского права,</a:t>
            </a:r>
          </a:p>
          <a:p>
            <a:r>
              <a:rPr lang="ru-RU" dirty="0" smtClean="0"/>
              <a:t>Чтобы иметь возможность юридически доказать свои права на </a:t>
            </a:r>
            <a:r>
              <a:rPr lang="ru-RU" dirty="0" err="1" smtClean="0"/>
              <a:t>контент</a:t>
            </a:r>
            <a:r>
              <a:rPr lang="ru-RU" dirty="0" smtClean="0"/>
              <a:t>, текст, фотографию, изображение и другой объект интеллектуальной собственности.</a:t>
            </a:r>
          </a:p>
          <a:p>
            <a:r>
              <a:rPr lang="ru-RU" dirty="0" smtClean="0"/>
              <a:t>Чтобы защититься от возможных претензий к вам от сотрудников, причастных к изготовлению </a:t>
            </a:r>
            <a:r>
              <a:rPr lang="ru-RU" dirty="0" err="1" smtClean="0"/>
              <a:t>контента</a:t>
            </a:r>
            <a:r>
              <a:rPr lang="ru-RU" dirty="0" smtClean="0"/>
              <a:t>, текстов и изображений на вашем сайте. И, наоборот, не дать возможность недобросовестно пользоваться продуктом вашего интеллектуального труда.</a:t>
            </a:r>
          </a:p>
          <a:p>
            <a:r>
              <a:rPr lang="ru-RU" dirty="0" smtClean="0"/>
              <a:t>Чтобы подтвердить переуступку, передачу авторских прав именно на нужный </a:t>
            </a:r>
            <a:r>
              <a:rPr lang="ru-RU" dirty="0" err="1" smtClean="0"/>
              <a:t>контент</a:t>
            </a:r>
            <a:r>
              <a:rPr lang="ru-RU" dirty="0" smtClean="0"/>
              <a:t>, текст или изображение третьим лицам.</a:t>
            </a:r>
          </a:p>
          <a:p>
            <a:endParaRPr lang="ru-RU" dirty="0"/>
          </a:p>
        </p:txBody>
      </p:sp>
      <p:pic>
        <p:nvPicPr>
          <p:cNvPr id="20482" name="Picture 2" descr="http://www.internet-law.ru/business/fips-0-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70112"/>
            <a:ext cx="2843808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153164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Шаг четвертый. 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/>
              <a:t>Регистрация оригинальной программы или базы данных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307309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Если создатель компьютерной </a:t>
            </a:r>
            <a:br>
              <a:rPr lang="ru-RU" sz="2800" dirty="0" smtClean="0"/>
            </a:br>
            <a:r>
              <a:rPr lang="ru-RU" sz="2800" dirty="0" smtClean="0"/>
              <a:t>программы или базы данных </a:t>
            </a:r>
            <a:br>
              <a:rPr lang="ru-RU" sz="2800" dirty="0" smtClean="0"/>
            </a:br>
            <a:r>
              <a:rPr lang="ru-RU" sz="2800" dirty="0" smtClean="0"/>
              <a:t>желает, помимо морального </a:t>
            </a:r>
            <a:br>
              <a:rPr lang="ru-RU" sz="2800" dirty="0" smtClean="0"/>
            </a:br>
            <a:r>
              <a:rPr lang="ru-RU" sz="2800" dirty="0" smtClean="0"/>
              <a:t>удовлетворения от своего </a:t>
            </a:r>
            <a:br>
              <a:rPr lang="ru-RU" sz="2800" dirty="0" smtClean="0"/>
            </a:br>
            <a:r>
              <a:rPr lang="ru-RU" sz="2800" dirty="0" smtClean="0"/>
              <a:t>авторства, получать материальную выгоду, ему без государственной регистрации его прав в Роспатенте не обойтись. Такая регистрация и есть первая защита авторских прав в Интернете программиста или фирмы -правообладателя на компьютерную программу или оригинальную базу данных.</a:t>
            </a:r>
          </a:p>
          <a:p>
            <a:endParaRPr lang="ru-RU" sz="2800" dirty="0"/>
          </a:p>
        </p:txBody>
      </p:sp>
      <p:pic>
        <p:nvPicPr>
          <p:cNvPr id="19458" name="Picture 2" descr="http://www.globalfarm.ru/App_Themes/Theme1/Images/Download/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268760"/>
            <a:ext cx="3144348" cy="20882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Зачем это нужно делать?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3888" y="1554162"/>
            <a:ext cx="5427712" cy="530383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Чтобы защитить свою интеллектуальную собственность от незаконного использования.</a:t>
            </a:r>
          </a:p>
          <a:p>
            <a:r>
              <a:rPr lang="ru-RU" dirty="0" smtClean="0"/>
              <a:t>Чтобы не дать возможность вашему сотруднику-программисту забрать с собой разработки, которые лежат в основе деятельности вашего сайта, портала или </a:t>
            </a:r>
            <a:r>
              <a:rPr lang="ru-RU" dirty="0" err="1" smtClean="0"/>
              <a:t>Интернет-магазина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Чтобы доказать приоритет на программу или базу данных.</a:t>
            </a:r>
          </a:p>
          <a:p>
            <a:endParaRPr lang="ru-RU" dirty="0"/>
          </a:p>
        </p:txBody>
      </p:sp>
      <p:pic>
        <p:nvPicPr>
          <p:cNvPr id="22532" name="Picture 4" descr="http://img15.nnm.ru/imagez/gallery/d/3/c/7/2/d3c726b3e152d1ac270bf3b479efe816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30" y="1844824"/>
            <a:ext cx="3333750" cy="46085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145</TotalTime>
  <Words>627</Words>
  <Application>Microsoft Office PowerPoint</Application>
  <PresentationFormat>Экран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Защита прав в Интернете,  восемь  шагов </vt:lpstr>
      <vt:lpstr>Шаг первый. Поставь знак Копирайт </vt:lpstr>
      <vt:lpstr>Зачем это нужно делать? </vt:lpstr>
      <vt:lpstr>Шаг второй. Защита торговой марки на название сайта </vt:lpstr>
      <vt:lpstr>Зачем это нужно делать? </vt:lpstr>
      <vt:lpstr>Шаг третий. Регистрация авторских прав на контент, тексты и изображения </vt:lpstr>
      <vt:lpstr>Зачем это нужно делать? </vt:lpstr>
      <vt:lpstr>Шаг четвертый.  Регистрация оригинальной программы или базы данных </vt:lpstr>
      <vt:lpstr>Зачем это нужно делать? </vt:lpstr>
      <vt:lpstr> Шаг пятый. Регистрация имени, названия сайта или домена в качестве СМИ </vt:lpstr>
      <vt:lpstr>Зачем это нужно делать? </vt:lpstr>
      <vt:lpstr>Шаг шестой. Заключить лицензионный договор с автором контента сайта </vt:lpstr>
      <vt:lpstr>Зачем это нужно делать? </vt:lpstr>
      <vt:lpstr>Шаг седьмой. Сообщение о правилах использования контента сайта </vt:lpstr>
      <vt:lpstr>Зачем это нужно делать? </vt:lpstr>
      <vt:lpstr>Шаг восьмой. Лицензионное соглашение с пользователем </vt:lpstr>
      <vt:lpstr>Зачем это нужно делать?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Защита прав в Интернете,  восемь  шагов </dc:title>
  <dc:creator>User</dc:creator>
  <cp:lastModifiedBy>Андрей</cp:lastModifiedBy>
  <cp:revision>6</cp:revision>
  <dcterms:created xsi:type="dcterms:W3CDTF">2012-04-24T18:34:51Z</dcterms:created>
  <dcterms:modified xsi:type="dcterms:W3CDTF">2013-04-02T13:57:53Z</dcterms:modified>
</cp:coreProperties>
</file>