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36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normAutofit/>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02.04.2013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02.04.2013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800">
        <p:diamond/>
        <p:sndAc>
          <p:stSnd>
            <p:snd r:embed="rId1" name="whoosh.wav"/>
          </p:stSnd>
        </p:sndAc>
      </p:transition>
    </mc:Choice>
    <mc:Fallback xmlns="">
      <p:transition spd="slow">
        <p:diamond/>
        <p:sndAc>
          <p:stSnd>
            <p:snd r:embed="rId3" name="whoosh.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B4C71EC6-210F-42DE-9C53-41977AD35B3D}" type="datetimeFigureOut">
              <a:rPr lang="ru-RU" smtClean="0"/>
              <a:t>02.04.2013</a:t>
            </a:fld>
            <a:endParaRPr lang="ru-RU"/>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ru-RU"/>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800">
        <p:diamond/>
        <p:sndAc>
          <p:stSnd>
            <p:snd r:embed="rId13" name="whoosh.wav"/>
          </p:stSnd>
        </p:sndAc>
      </p:transition>
    </mc:Choice>
    <mc:Fallback xmlns="">
      <p:transition spd="slow">
        <p:diamond/>
        <p:sndAc>
          <p:stSnd>
            <p:snd r:embed="rId15" name="whoosh.wav"/>
          </p:stSnd>
        </p:sndAc>
      </p:transition>
    </mc:Fallback>
  </mc:AlternateConten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76672"/>
            <a:ext cx="7990656" cy="3528392"/>
          </a:xfrm>
        </p:spPr>
        <p:txBody>
          <a:bodyPr>
            <a:noAutofit/>
          </a:bodyPr>
          <a:lstStyle/>
          <a:p>
            <a:pPr algn="ctr"/>
            <a:r>
              <a:rPr lang="ru-RU" sz="4800" dirty="0" smtClean="0"/>
              <a:t>Ноу – хау </a:t>
            </a:r>
            <a:br>
              <a:rPr lang="ru-RU" sz="4800" dirty="0" smtClean="0"/>
            </a:br>
            <a:r>
              <a:rPr lang="ru-RU" sz="4800" dirty="0" smtClean="0"/>
              <a:t>(промышленные секреты) как объект интеллектуальной собственности</a:t>
            </a:r>
            <a:endParaRPr lang="ru-RU" sz="4800" dirty="0"/>
          </a:p>
        </p:txBody>
      </p:sp>
      <p:sp>
        <p:nvSpPr>
          <p:cNvPr id="3" name="Подзаголовок 2"/>
          <p:cNvSpPr>
            <a:spLocks noGrp="1"/>
          </p:cNvSpPr>
          <p:nvPr>
            <p:ph type="subTitle" idx="1"/>
          </p:nvPr>
        </p:nvSpPr>
        <p:spPr>
          <a:xfrm>
            <a:off x="4788024" y="4077072"/>
            <a:ext cx="3886200" cy="1825625"/>
          </a:xfrm>
        </p:spPr>
        <p:txBody>
          <a:bodyPr/>
          <a:lstStyle/>
          <a:p>
            <a:r>
              <a:rPr lang="ru-RU" dirty="0" smtClean="0"/>
              <a:t>Подготовила студентка 4 курса</a:t>
            </a:r>
          </a:p>
          <a:p>
            <a:r>
              <a:rPr lang="ru-RU" dirty="0" smtClean="0"/>
              <a:t>© Лаврентьева Т.С</a:t>
            </a:r>
            <a:r>
              <a:rPr lang="ru-RU" dirty="0" smtClean="0"/>
              <a:t>.</a:t>
            </a:r>
          </a:p>
          <a:p>
            <a:r>
              <a:rPr lang="ru-RU"/>
              <a:t> </a:t>
            </a:r>
            <a:r>
              <a:rPr lang="ru-RU" smtClean="0"/>
              <a:t>    2012.</a:t>
            </a:r>
            <a:endParaRPr lang="ru-RU" dirty="0"/>
          </a:p>
        </p:txBody>
      </p:sp>
    </p:spTree>
    <p:extLst>
      <p:ext uri="{BB962C8B-B14F-4D97-AF65-F5344CB8AC3E}">
        <p14:creationId xmlns:p14="http://schemas.microsoft.com/office/powerpoint/2010/main" val="3174085"/>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3" name="whoosh.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346"/>
            <a:ext cx="5904656" cy="720079"/>
          </a:xfrm>
        </p:spPr>
        <p:txBody>
          <a:bodyPr>
            <a:noAutofit/>
          </a:bodyPr>
          <a:lstStyle/>
          <a:p>
            <a:r>
              <a:rPr lang="ru-RU" sz="1600" dirty="0">
                <a:latin typeface="Times New Roman" pitchFamily="18" charset="0"/>
                <a:cs typeface="Times New Roman" pitchFamily="18" charset="0"/>
              </a:rPr>
              <a:t>Применительно к российскому законодательству и к </a:t>
            </a:r>
            <a:r>
              <a:rPr lang="ru-RU" sz="1600" dirty="0" smtClean="0">
                <a:latin typeface="Times New Roman" pitchFamily="18" charset="0"/>
                <a:cs typeface="Times New Roman" pitchFamily="18" charset="0"/>
              </a:rPr>
              <a:t>рассматриваемой </a:t>
            </a:r>
            <a:r>
              <a:rPr lang="ru-RU" sz="1600" dirty="0">
                <a:latin typeface="Times New Roman" pitchFamily="18" charset="0"/>
                <a:cs typeface="Times New Roman" pitchFamily="18" charset="0"/>
              </a:rPr>
              <a:t>теме необходимо выделить следующие признаки, </a:t>
            </a:r>
            <a:r>
              <a:rPr lang="ru-RU" sz="1600" dirty="0" smtClean="0">
                <a:latin typeface="Times New Roman" pitchFamily="18" charset="0"/>
                <a:cs typeface="Times New Roman" pitchFamily="18" charset="0"/>
              </a:rPr>
              <a:t>позволяющие </a:t>
            </a:r>
            <a:r>
              <a:rPr lang="ru-RU" sz="1600" dirty="0">
                <a:latin typeface="Times New Roman" pitchFamily="18" charset="0"/>
                <a:cs typeface="Times New Roman" pitchFamily="18" charset="0"/>
              </a:rPr>
              <a:t>установить особенности ноу-хау. </a:t>
            </a:r>
          </a:p>
          <a:p>
            <a:pPr marL="68580" indent="0">
              <a:spcBef>
                <a:spcPts val="600"/>
              </a:spcBef>
              <a:buNone/>
            </a:pP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Неизвестность и недоступность для третьих лиц /иными </a:t>
            </a:r>
            <a:r>
              <a:rPr lang="ru-RU" sz="1600" dirty="0" smtClean="0">
                <a:latin typeface="Times New Roman" pitchFamily="18" charset="0"/>
                <a:cs typeface="Times New Roman" pitchFamily="18" charset="0"/>
              </a:rPr>
              <a:t>словами</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секретность</a:t>
            </a:r>
          </a:p>
          <a:p>
            <a:pPr marL="68580" indent="0">
              <a:spcBef>
                <a:spcPts val="600"/>
              </a:spcBef>
              <a:buNone/>
            </a:pPr>
            <a:endParaRPr lang="ru-RU" sz="1600" dirty="0" smtClean="0">
              <a:latin typeface="Times New Roman" pitchFamily="18" charset="0"/>
              <a:cs typeface="Times New Roman" pitchFamily="18" charset="0"/>
            </a:endParaRPr>
          </a:p>
          <a:p>
            <a:pPr marL="68580" indent="0">
              <a:spcBef>
                <a:spcPts val="600"/>
              </a:spcBef>
              <a:buNone/>
            </a:pP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Воспроизводимость</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/сама идея воплощена в какой-либо </a:t>
            </a:r>
            <a:r>
              <a:rPr lang="ru-RU" sz="1600" dirty="0" smtClean="0">
                <a:latin typeface="Times New Roman" pitchFamily="18" charset="0"/>
                <a:cs typeface="Times New Roman" pitchFamily="18" charset="0"/>
              </a:rPr>
              <a:t>объективной </a:t>
            </a:r>
            <a:r>
              <a:rPr lang="ru-RU" sz="1600" dirty="0">
                <a:latin typeface="Times New Roman" pitchFamily="18" charset="0"/>
                <a:cs typeface="Times New Roman" pitchFamily="18" charset="0"/>
              </a:rPr>
              <a:t>форме, например, в виде схем, чертежей и т.д. и может </a:t>
            </a:r>
            <a:r>
              <a:rPr lang="ru-RU" sz="1600" dirty="0" smtClean="0">
                <a:latin typeface="Times New Roman" pitchFamily="18" charset="0"/>
                <a:cs typeface="Times New Roman" pitchFamily="18" charset="0"/>
              </a:rPr>
              <a:t>быть </a:t>
            </a:r>
            <a:r>
              <a:rPr lang="ru-RU" sz="1600" dirty="0">
                <a:latin typeface="Times New Roman" pitchFamily="18" charset="0"/>
                <a:cs typeface="Times New Roman" pitchFamily="18" charset="0"/>
              </a:rPr>
              <a:t>передана по </a:t>
            </a:r>
            <a:r>
              <a:rPr lang="ru-RU" sz="1600" dirty="0" smtClean="0">
                <a:latin typeface="Times New Roman" pitchFamily="18" charset="0"/>
                <a:cs typeface="Times New Roman" pitchFamily="18" charset="0"/>
              </a:rPr>
              <a:t>договору</a:t>
            </a:r>
            <a:endParaRPr lang="ru-RU" sz="1600" dirty="0">
              <a:latin typeface="Times New Roman" pitchFamily="18" charset="0"/>
              <a:cs typeface="Times New Roman" pitchFamily="18" charset="0"/>
            </a:endParaRPr>
          </a:p>
          <a:p>
            <a:pPr marL="68580" indent="0">
              <a:spcBef>
                <a:spcPts val="600"/>
              </a:spcBef>
              <a:buNone/>
            </a:pPr>
            <a:endParaRPr lang="ru-RU" sz="1600" dirty="0" smtClean="0">
              <a:latin typeface="Times New Roman" pitchFamily="18" charset="0"/>
              <a:cs typeface="Times New Roman" pitchFamily="18" charset="0"/>
            </a:endParaRPr>
          </a:p>
          <a:p>
            <a:pPr marL="68580" indent="0">
              <a:spcBef>
                <a:spcPts val="600"/>
              </a:spcBef>
              <a:buNone/>
            </a:pPr>
            <a:r>
              <a:rPr lang="ru-RU" sz="1600" dirty="0" smtClean="0">
                <a:latin typeface="Times New Roman" pitchFamily="18" charset="0"/>
                <a:cs typeface="Times New Roman" pitchFamily="18" charset="0"/>
              </a:rPr>
              <a:t>-</a:t>
            </a:r>
            <a:r>
              <a:rPr lang="ru-RU" sz="1600" dirty="0" err="1">
                <a:latin typeface="Times New Roman" pitchFamily="18" charset="0"/>
                <a:cs typeface="Times New Roman" pitchFamily="18" charset="0"/>
              </a:rPr>
              <a:t>Незапатентованность</a:t>
            </a:r>
            <a:r>
              <a:rPr lang="ru-RU" sz="1600" dirty="0">
                <a:latin typeface="Times New Roman" pitchFamily="18" charset="0"/>
                <a:cs typeface="Times New Roman" pitchFamily="18" charset="0"/>
              </a:rPr>
              <a:t> /соответствующая информация не </a:t>
            </a:r>
          </a:p>
          <a:p>
            <a:pPr marL="68580" indent="0">
              <a:spcBef>
                <a:spcPts val="600"/>
              </a:spcBef>
              <a:buNone/>
            </a:pPr>
            <a:r>
              <a:rPr lang="ru-RU" sz="1600" dirty="0">
                <a:latin typeface="Times New Roman" pitchFamily="18" charset="0"/>
                <a:cs typeface="Times New Roman" pitchFamily="18" charset="0"/>
              </a:rPr>
              <a:t>охраняется авторским или патентным правом/. </a:t>
            </a:r>
          </a:p>
          <a:p>
            <a:pPr marL="68580" indent="0">
              <a:spcBef>
                <a:spcPts val="600"/>
              </a:spcBef>
              <a:buNone/>
            </a:pPr>
            <a:endParaRPr lang="ru-RU" sz="1600" dirty="0" smtClean="0">
              <a:latin typeface="Times New Roman" pitchFamily="18" charset="0"/>
              <a:cs typeface="Times New Roman" pitchFamily="18" charset="0"/>
            </a:endParaRPr>
          </a:p>
          <a:p>
            <a:pPr marL="68580" indent="0">
              <a:spcBef>
                <a:spcPts val="600"/>
              </a:spcBef>
              <a:buNone/>
            </a:pP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Практическая применимость в какой-либо области /техники, </a:t>
            </a:r>
            <a:r>
              <a:rPr lang="ru-RU" sz="1600" dirty="0" smtClean="0">
                <a:latin typeface="Times New Roman" pitchFamily="18" charset="0"/>
                <a:cs typeface="Times New Roman" pitchFamily="18" charset="0"/>
              </a:rPr>
              <a:t>промышленности </a:t>
            </a:r>
            <a:r>
              <a:rPr lang="ru-RU" sz="1600" dirty="0">
                <a:latin typeface="Times New Roman" pitchFamily="18" charset="0"/>
                <a:cs typeface="Times New Roman" pitchFamily="18" charset="0"/>
              </a:rPr>
              <a:t>и т.д./. </a:t>
            </a:r>
          </a:p>
          <a:p>
            <a:pPr marL="68580" indent="0">
              <a:spcBef>
                <a:spcPts val="600"/>
              </a:spcBef>
              <a:buNone/>
            </a:pPr>
            <a:endParaRPr lang="ru-RU" sz="1600" dirty="0" smtClean="0">
              <a:latin typeface="Times New Roman" pitchFamily="18" charset="0"/>
              <a:cs typeface="Times New Roman" pitchFamily="18" charset="0"/>
            </a:endParaRPr>
          </a:p>
          <a:p>
            <a:pPr marL="68580" indent="0">
              <a:spcBef>
                <a:spcPts val="600"/>
              </a:spcBef>
              <a:buNone/>
            </a:pP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Возможность определения цены ноу-хау /экономическая </a:t>
            </a:r>
            <a:r>
              <a:rPr lang="ru-RU" sz="1600" dirty="0" smtClean="0">
                <a:latin typeface="Times New Roman" pitchFamily="18" charset="0"/>
                <a:cs typeface="Times New Roman" pitchFamily="18" charset="0"/>
              </a:rPr>
              <a:t>ценность</a:t>
            </a:r>
            <a:r>
              <a:rPr lang="ru-RU" sz="1600" dirty="0">
                <a:latin typeface="Times New Roman" pitchFamily="18" charset="0"/>
                <a:cs typeface="Times New Roman" pitchFamily="18" charset="0"/>
              </a:rPr>
              <a: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16632"/>
            <a:ext cx="2774082"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473234"/>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712968" cy="6264696"/>
          </a:xfrm>
        </p:spPr>
        <p:txBody>
          <a:bodyPr>
            <a:normAutofit/>
          </a:bodyPr>
          <a:lstStyle/>
          <a:p>
            <a:r>
              <a:rPr lang="ru-RU" dirty="0"/>
              <a:t>Служебный секрет производства</a:t>
            </a:r>
          </a:p>
          <a:p>
            <a:pPr marL="68580" indent="0">
              <a:buNone/>
            </a:pPr>
            <a:r>
              <a:rPr lang="ru-RU" dirty="0"/>
              <a:t> </a:t>
            </a:r>
          </a:p>
          <a:p>
            <a:r>
              <a:rPr lang="ru-RU" dirty="0"/>
              <a:t>1. Исключительное право на секрет производства, созданный работником в связи с выполнением своих трудовых обязанностей или конкретного задания работодателя (служебный секрет производства), принадлежит работодателю.</a:t>
            </a:r>
          </a:p>
          <a:p>
            <a:r>
              <a:rPr lang="ru-RU" dirty="0"/>
              <a:t>2. Гражданин, которому в связи с выполнением своих трудовых обязанностей или конкретного задания работодателя стал известен секрет производства, обязан сохранять конфиденциальность полученных сведений до прекращения действия исключительного права на секрет производства</a:t>
            </a:r>
            <a:r>
              <a:rPr lang="ru-RU" dirty="0" smtClean="0"/>
              <a:t>.</a:t>
            </a:r>
            <a:endParaRPr lang="ru-RU" dirty="0"/>
          </a:p>
        </p:txBody>
      </p:sp>
    </p:spTree>
    <p:extLst>
      <p:ext uri="{BB962C8B-B14F-4D97-AF65-F5344CB8AC3E}">
        <p14:creationId xmlns:p14="http://schemas.microsoft.com/office/powerpoint/2010/main" val="641404271"/>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3" name="whoosh.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5112568" cy="5832648"/>
          </a:xfrm>
        </p:spPr>
        <p:txBody>
          <a:bodyPr>
            <a:normAutofit fontScale="77500" lnSpcReduction="20000"/>
          </a:bodyPr>
          <a:lstStyle/>
          <a:p>
            <a:r>
              <a:rPr lang="ru-RU" sz="3600" dirty="0"/>
              <a:t>Возникновение прав на ноу-хау </a:t>
            </a:r>
          </a:p>
          <a:p>
            <a:r>
              <a:rPr lang="ru-RU" dirty="0"/>
              <a:t>Секрет производства, полученный при выполнении работ по договору</a:t>
            </a:r>
          </a:p>
          <a:p>
            <a:pPr marL="68580" indent="0">
              <a:buNone/>
            </a:pPr>
            <a:endParaRPr lang="ru-RU" dirty="0"/>
          </a:p>
          <a:p>
            <a:r>
              <a:rPr lang="ru-RU" dirty="0"/>
              <a:t>В случае, когда секрет производства получен при выполнении договора подряда, договора на выполнение научно-исследовательских, опытно-конструкторских или технологических работ либо по государственному или муниципальному контракту для государственных или муниципальных нужд, исключительное право на такой секрет производства принадлежит подрядчику (исполнителю), если соответствующим договором (государственным или муниципальным контрактом) не предусмотрено иное.</a:t>
            </a:r>
          </a:p>
          <a:p>
            <a:r>
              <a:rPr lang="ru-RU" dirty="0"/>
              <a:t>В случае, когда секрет производства получен при выполнении работ по договору, заключаемому главным распорядителем или распорядителем бюджетных средств с федеральными государственными учреждениями, исключительное право на такой секрет производства принадлежит подрядчику (исполнителю), если договором не установлено, что это право принадлежит Российской Федерации.</a:t>
            </a:r>
          </a:p>
          <a:p>
            <a:endParaRPr lang="ru-R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88640"/>
            <a:ext cx="325033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550521"/>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8568951"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pPr algn="ctr"/>
            <a:r>
              <a:rPr lang="ru-RU" sz="4000" b="1" dirty="0">
                <a:solidFill>
                  <a:srgbClr val="FF0000"/>
                </a:solidFill>
                <a:latin typeface="Times New Roman" pitchFamily="18" charset="0"/>
                <a:cs typeface="Times New Roman" pitchFamily="18" charset="0"/>
              </a:rPr>
              <a:t>Защита прав </a:t>
            </a:r>
            <a:r>
              <a:rPr lang="ru-RU" b="1" dirty="0">
                <a:solidFill>
                  <a:schemeClr val="bg1"/>
                </a:solidFill>
                <a:latin typeface="Times New Roman" pitchFamily="18" charset="0"/>
                <a:cs typeface="Times New Roman" pitchFamily="18" charset="0"/>
              </a:rPr>
              <a:t/>
            </a:r>
            <a:br>
              <a:rPr lang="ru-RU" b="1" dirty="0">
                <a:solidFill>
                  <a:schemeClr val="bg1"/>
                </a:solidFill>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721803" y="1052736"/>
            <a:ext cx="7772400" cy="5256584"/>
          </a:xfrm>
        </p:spPr>
        <p:txBody>
          <a:bodyPr>
            <a:noAutofit/>
          </a:bodyPr>
          <a:lstStyle/>
          <a:p>
            <a:pPr marL="68580" indent="0">
              <a:buNone/>
            </a:pPr>
            <a:r>
              <a:rPr lang="ru-RU" sz="2400" b="1" dirty="0" smtClean="0">
                <a:solidFill>
                  <a:srgbClr val="FF0000"/>
                </a:solidFill>
                <a:latin typeface="Times New Roman" pitchFamily="18" charset="0"/>
                <a:cs typeface="Times New Roman" pitchFamily="18" charset="0"/>
              </a:rPr>
              <a:t>Защита </a:t>
            </a:r>
            <a:r>
              <a:rPr lang="ru-RU" sz="2400" b="1" dirty="0">
                <a:solidFill>
                  <a:srgbClr val="FF0000"/>
                </a:solidFill>
                <a:latin typeface="Times New Roman" pitchFamily="18" charset="0"/>
                <a:cs typeface="Times New Roman" pitchFamily="18" charset="0"/>
              </a:rPr>
              <a:t>прав создателя такой информации осуществляется с </a:t>
            </a:r>
            <a:r>
              <a:rPr lang="ru-RU" sz="2400" b="1" dirty="0" smtClean="0">
                <a:solidFill>
                  <a:srgbClr val="FF0000"/>
                </a:solidFill>
                <a:latin typeface="Times New Roman" pitchFamily="18" charset="0"/>
                <a:cs typeface="Times New Roman" pitchFamily="18" charset="0"/>
              </a:rPr>
              <a:t>помощью </a:t>
            </a:r>
            <a:r>
              <a:rPr lang="ru-RU" sz="2400" b="1" dirty="0">
                <a:solidFill>
                  <a:srgbClr val="FF0000"/>
                </a:solidFill>
                <a:latin typeface="Times New Roman" pitchFamily="18" charset="0"/>
                <a:cs typeface="Times New Roman" pitchFamily="18" charset="0"/>
              </a:rPr>
              <a:t>гражданско-правовых и иных средств. Так, в соответствии с п. </a:t>
            </a:r>
            <a:r>
              <a:rPr lang="ru-RU" sz="2400" b="1" dirty="0" smtClean="0">
                <a:solidFill>
                  <a:srgbClr val="FF0000"/>
                </a:solidFill>
                <a:latin typeface="Times New Roman" pitchFamily="18" charset="0"/>
                <a:cs typeface="Times New Roman" pitchFamily="18" charset="0"/>
              </a:rPr>
              <a:t>2 </a:t>
            </a:r>
            <a:r>
              <a:rPr lang="ru-RU" sz="2400" b="1" dirty="0">
                <a:solidFill>
                  <a:srgbClr val="FF0000"/>
                </a:solidFill>
                <a:latin typeface="Times New Roman" pitchFamily="18" charset="0"/>
                <a:cs typeface="Times New Roman" pitchFamily="18" charset="0"/>
              </a:rPr>
              <a:t>ст. 139 Гражданского кодекса лица, незаконными методами </a:t>
            </a:r>
            <a:r>
              <a:rPr lang="ru-RU" sz="2400" b="1" dirty="0" smtClean="0">
                <a:solidFill>
                  <a:srgbClr val="FF0000"/>
                </a:solidFill>
                <a:latin typeface="Times New Roman" pitchFamily="18" charset="0"/>
                <a:cs typeface="Times New Roman" pitchFamily="18" charset="0"/>
              </a:rPr>
              <a:t>получившие </a:t>
            </a:r>
            <a:r>
              <a:rPr lang="ru-RU" sz="2400" b="1" dirty="0">
                <a:solidFill>
                  <a:srgbClr val="FF0000"/>
                </a:solidFill>
                <a:latin typeface="Times New Roman" pitchFamily="18" charset="0"/>
                <a:cs typeface="Times New Roman" pitchFamily="18" charset="0"/>
              </a:rPr>
              <a:t>информацию, которая составляет служебную или </a:t>
            </a:r>
            <a:r>
              <a:rPr lang="ru-RU" sz="2400" b="1" dirty="0" smtClean="0">
                <a:solidFill>
                  <a:srgbClr val="FF0000"/>
                </a:solidFill>
                <a:latin typeface="Times New Roman" pitchFamily="18" charset="0"/>
                <a:cs typeface="Times New Roman" pitchFamily="18" charset="0"/>
              </a:rPr>
              <a:t>коммерческую </a:t>
            </a:r>
            <a:r>
              <a:rPr lang="ru-RU" sz="2400" b="1" dirty="0">
                <a:solidFill>
                  <a:srgbClr val="FF0000"/>
                </a:solidFill>
                <a:latin typeface="Times New Roman" pitchFamily="18" charset="0"/>
                <a:cs typeface="Times New Roman" pitchFamily="18" charset="0"/>
              </a:rPr>
              <a:t>тайну, обязаны возместить причиненные убытки. Такая </a:t>
            </a:r>
            <a:r>
              <a:rPr lang="ru-RU" sz="2400" b="1" dirty="0" smtClean="0">
                <a:solidFill>
                  <a:srgbClr val="FF0000"/>
                </a:solidFill>
                <a:latin typeface="Times New Roman" pitchFamily="18" charset="0"/>
                <a:cs typeface="Times New Roman" pitchFamily="18" charset="0"/>
              </a:rPr>
              <a:t>же </a:t>
            </a:r>
            <a:r>
              <a:rPr lang="ru-RU" sz="2400" b="1" dirty="0">
                <a:solidFill>
                  <a:srgbClr val="FF0000"/>
                </a:solidFill>
                <a:latin typeface="Times New Roman" pitchFamily="18" charset="0"/>
                <a:cs typeface="Times New Roman" pitchFamily="18" charset="0"/>
              </a:rPr>
              <a:t>обязанность возлагается на работников, разгласивших служебную </a:t>
            </a:r>
            <a:r>
              <a:rPr lang="ru-RU" sz="2400" b="1" dirty="0" smtClean="0">
                <a:solidFill>
                  <a:srgbClr val="FF0000"/>
                </a:solidFill>
                <a:latin typeface="Times New Roman" pitchFamily="18" charset="0"/>
                <a:cs typeface="Times New Roman" pitchFamily="18" charset="0"/>
              </a:rPr>
              <a:t>или </a:t>
            </a:r>
            <a:r>
              <a:rPr lang="ru-RU" sz="2400" b="1" dirty="0">
                <a:solidFill>
                  <a:srgbClr val="FF0000"/>
                </a:solidFill>
                <a:latin typeface="Times New Roman" pitchFamily="18" charset="0"/>
                <a:cs typeface="Times New Roman" pitchFamily="18" charset="0"/>
              </a:rPr>
              <a:t>коммерческую тайну вопреки трудовому договору, в том числе </a:t>
            </a:r>
            <a:r>
              <a:rPr lang="ru-RU" sz="2400" b="1" dirty="0" smtClean="0">
                <a:solidFill>
                  <a:srgbClr val="FF0000"/>
                </a:solidFill>
                <a:latin typeface="Times New Roman" pitchFamily="18" charset="0"/>
                <a:cs typeface="Times New Roman" pitchFamily="18" charset="0"/>
              </a:rPr>
              <a:t>контракту</a:t>
            </a:r>
            <a:r>
              <a:rPr lang="ru-RU" sz="2400" b="1" dirty="0">
                <a:solidFill>
                  <a:srgbClr val="FF0000"/>
                </a:solidFill>
                <a:latin typeface="Times New Roman" pitchFamily="18" charset="0"/>
                <a:cs typeface="Times New Roman" pitchFamily="18" charset="0"/>
              </a:rPr>
              <a:t>, и на контрагентов, сделавших это вопреки </a:t>
            </a:r>
            <a:r>
              <a:rPr lang="ru-RU" sz="2400" b="1" dirty="0" smtClean="0">
                <a:solidFill>
                  <a:srgbClr val="FF0000"/>
                </a:solidFill>
                <a:latin typeface="Times New Roman" pitchFamily="18" charset="0"/>
                <a:cs typeface="Times New Roman" pitchFamily="18" charset="0"/>
              </a:rPr>
              <a:t>гражданско-правовому </a:t>
            </a:r>
            <a:r>
              <a:rPr lang="ru-RU" sz="2400" b="1" dirty="0">
                <a:solidFill>
                  <a:srgbClr val="FF0000"/>
                </a:solidFill>
                <a:latin typeface="Times New Roman" pitchFamily="18" charset="0"/>
                <a:cs typeface="Times New Roman" pitchFamily="18" charset="0"/>
              </a:rPr>
              <a:t>договору</a:t>
            </a:r>
          </a:p>
        </p:txBody>
      </p:sp>
    </p:spTree>
    <p:extLst>
      <p:ext uri="{BB962C8B-B14F-4D97-AF65-F5344CB8AC3E}">
        <p14:creationId xmlns:p14="http://schemas.microsoft.com/office/powerpoint/2010/main" val="4053682692"/>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5857" y="19294"/>
            <a:ext cx="5688632" cy="6362034"/>
          </a:xfrm>
        </p:spPr>
        <p:txBody>
          <a:bodyPr>
            <a:normAutofit fontScale="85000" lnSpcReduction="10000"/>
          </a:bodyPr>
          <a:lstStyle/>
          <a:p>
            <a:r>
              <a:rPr lang="ru-RU" dirty="0"/>
              <a:t>Уголовная ответственность установлена за незаконное получение </a:t>
            </a:r>
            <a:r>
              <a:rPr lang="ru-RU" dirty="0" smtClean="0"/>
              <a:t>и разглашение </a:t>
            </a:r>
            <a:r>
              <a:rPr lang="ru-RU" dirty="0"/>
              <a:t>сведений, составляющих коммерческую тайну. Согласно ст. </a:t>
            </a:r>
            <a:r>
              <a:rPr lang="ru-RU" dirty="0" smtClean="0"/>
              <a:t>183 </a:t>
            </a:r>
            <a:r>
              <a:rPr lang="ru-RU" dirty="0"/>
              <a:t>Уголовного кодекса РФ собирание сведений, составляющих </a:t>
            </a:r>
            <a:r>
              <a:rPr lang="ru-RU" dirty="0" smtClean="0"/>
              <a:t>коммерческую </a:t>
            </a:r>
            <a:r>
              <a:rPr lang="ru-RU" dirty="0"/>
              <a:t>или банковскую тайну, путем похищения документов, </a:t>
            </a:r>
            <a:r>
              <a:rPr lang="ru-RU" dirty="0" smtClean="0"/>
              <a:t>подкупа </a:t>
            </a:r>
            <a:r>
              <a:rPr lang="ru-RU" dirty="0"/>
              <a:t>или угроз, а равно иным незаконным способом в целях </a:t>
            </a:r>
            <a:r>
              <a:rPr lang="ru-RU" dirty="0" smtClean="0"/>
              <a:t>разглашения </a:t>
            </a:r>
            <a:r>
              <a:rPr lang="ru-RU" dirty="0"/>
              <a:t>либо незаконного использования этих сведений наказывается </a:t>
            </a:r>
            <a:r>
              <a:rPr lang="ru-RU" dirty="0" smtClean="0"/>
              <a:t>штрафом </a:t>
            </a:r>
            <a:r>
              <a:rPr lang="ru-RU" dirty="0"/>
              <a:t>в размере от ста до двухсот минимальных размеров оплаты труда </a:t>
            </a:r>
            <a:r>
              <a:rPr lang="ru-RU" dirty="0" smtClean="0"/>
              <a:t>или </a:t>
            </a:r>
            <a:r>
              <a:rPr lang="ru-RU" dirty="0"/>
              <a:t>в размере заработной платы или иного дохода осужденного за период </a:t>
            </a:r>
            <a:r>
              <a:rPr lang="ru-RU" dirty="0" smtClean="0"/>
              <a:t>от </a:t>
            </a:r>
            <a:r>
              <a:rPr lang="ru-RU" dirty="0"/>
              <a:t>одного до двух месяцев либо лишением свободы на срок до двух лет. А </a:t>
            </a:r>
            <a:r>
              <a:rPr lang="ru-RU" dirty="0" smtClean="0"/>
              <a:t>незаконные </a:t>
            </a:r>
            <a:r>
              <a:rPr lang="ru-RU" dirty="0"/>
              <a:t>разглашение или использование сведений, </a:t>
            </a:r>
            <a:r>
              <a:rPr lang="ru-RU" dirty="0" smtClean="0"/>
              <a:t>составляющих коммерческую </a:t>
            </a:r>
            <a:r>
              <a:rPr lang="ru-RU" dirty="0"/>
              <a:t>или банковскую тайну, без согласия их владельца, </a:t>
            </a:r>
            <a:r>
              <a:rPr lang="ru-RU" dirty="0" smtClean="0"/>
              <a:t>совершенные </a:t>
            </a:r>
            <a:r>
              <a:rPr lang="ru-RU" dirty="0"/>
              <a:t>из корыстной или иной личной заинтересованности и </a:t>
            </a:r>
            <a:r>
              <a:rPr lang="ru-RU" dirty="0" smtClean="0"/>
              <a:t>причинившие </a:t>
            </a:r>
            <a:r>
              <a:rPr lang="ru-RU" dirty="0"/>
              <a:t>крупный ущерб, наказываются штрафом в размере от </a:t>
            </a:r>
            <a:r>
              <a:rPr lang="ru-RU" dirty="0" smtClean="0"/>
              <a:t>двухсот </a:t>
            </a:r>
            <a:r>
              <a:rPr lang="ru-RU" dirty="0"/>
              <a:t>до пятисот минимальных размеров оплаты труда или в размере </a:t>
            </a:r>
            <a:r>
              <a:rPr lang="ru-RU" dirty="0" smtClean="0"/>
              <a:t>заработной </a:t>
            </a:r>
            <a:r>
              <a:rPr lang="ru-RU" dirty="0"/>
              <a:t>платы или иного дохода осужденного за период от двух до пяти </a:t>
            </a:r>
            <a:r>
              <a:rPr lang="ru-RU" dirty="0" smtClean="0"/>
              <a:t>месяцев </a:t>
            </a:r>
            <a:r>
              <a:rPr lang="ru-RU" dirty="0"/>
              <a:t>либо лишением свободы на срок до трех лет со штрафом в размере </a:t>
            </a:r>
            <a:r>
              <a:rPr lang="ru-RU" dirty="0" smtClean="0"/>
              <a:t>до </a:t>
            </a:r>
            <a:r>
              <a:rPr lang="ru-RU" dirty="0"/>
              <a:t>пятидесяти минимальных размеров оплаты труда или в размере </a:t>
            </a:r>
            <a:r>
              <a:rPr lang="ru-RU" dirty="0" smtClean="0"/>
              <a:t>заработной </a:t>
            </a:r>
            <a:r>
              <a:rPr lang="ru-RU" dirty="0"/>
              <a:t>платы или иного дохода осужденного за период до одного </a:t>
            </a:r>
            <a:r>
              <a:rPr lang="ru-RU" dirty="0" smtClean="0"/>
              <a:t>месяца </a:t>
            </a:r>
            <a:r>
              <a:rPr lang="ru-RU" dirty="0"/>
              <a:t>либо без такового.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 y="764704"/>
            <a:ext cx="356353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474074"/>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88640"/>
            <a:ext cx="571500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a:spLocks noGrp="1"/>
          </p:cNvSpPr>
          <p:nvPr>
            <p:ph idx="1"/>
          </p:nvPr>
        </p:nvSpPr>
        <p:spPr>
          <a:xfrm>
            <a:off x="179512" y="205376"/>
            <a:ext cx="4752528" cy="5815912"/>
          </a:xfrm>
        </p:spPr>
        <p:txBody>
          <a:bodyPr>
            <a:normAutofit lnSpcReduction="10000"/>
          </a:bodyPr>
          <a:lstStyle/>
          <a:p>
            <a:r>
              <a:rPr lang="ru-RU" dirty="0"/>
              <a:t>В большинстве стран также существуют специальные механизмы </a:t>
            </a:r>
            <a:r>
              <a:rPr lang="ru-RU" dirty="0" smtClean="0"/>
              <a:t>защиты </a:t>
            </a:r>
            <a:r>
              <a:rPr lang="ru-RU" dirty="0"/>
              <a:t>имущественных прав создателей ноу-хау. Так, Кодекс </a:t>
            </a:r>
            <a:r>
              <a:rPr lang="ru-RU" dirty="0" smtClean="0"/>
              <a:t>интеллектуальной </a:t>
            </a:r>
            <a:r>
              <a:rPr lang="ru-RU" dirty="0"/>
              <a:t>собственности Франции упоминает об охране </a:t>
            </a:r>
            <a:r>
              <a:rPr lang="ru-RU" dirty="0" smtClean="0"/>
              <a:t>производственных </a:t>
            </a:r>
            <a:r>
              <a:rPr lang="ru-RU" dirty="0"/>
              <a:t>секретов. В соответствии с п. L.621-1 главы 1 раздела II </a:t>
            </a:r>
            <a:r>
              <a:rPr lang="ru-RU" dirty="0" smtClean="0"/>
              <a:t>Кодекса </a:t>
            </a:r>
            <a:r>
              <a:rPr lang="ru-RU" dirty="0"/>
              <a:t>факт раскрытия или попытки раскрытия производственного </a:t>
            </a:r>
            <a:r>
              <a:rPr lang="ru-RU" dirty="0" smtClean="0"/>
              <a:t>секрета </a:t>
            </a:r>
            <a:r>
              <a:rPr lang="ru-RU" dirty="0"/>
              <a:t>директором или служащим предприятия, на котором он работает, </a:t>
            </a:r>
            <a:r>
              <a:rPr lang="ru-RU" dirty="0" smtClean="0"/>
              <a:t>наказывается </a:t>
            </a:r>
            <a:r>
              <a:rPr lang="ru-RU" dirty="0"/>
              <a:t>тюремным заключением сроком на 2 года и штрафом в </a:t>
            </a:r>
            <a:r>
              <a:rPr lang="ru-RU" dirty="0" smtClean="0"/>
              <a:t>200000 </a:t>
            </a:r>
            <a:r>
              <a:rPr lang="ru-RU" dirty="0"/>
              <a:t>франков. Суд может также вынести распоряжение о </a:t>
            </a:r>
            <a:r>
              <a:rPr lang="ru-RU" dirty="0" smtClean="0"/>
              <a:t>дополнительном </a:t>
            </a:r>
            <a:r>
              <a:rPr lang="ru-RU" dirty="0"/>
              <a:t>наказании сроком не более чем 5 лет в виде лишения </a:t>
            </a:r>
            <a:r>
              <a:rPr lang="ru-RU" dirty="0" smtClean="0"/>
              <a:t>гражданских </a:t>
            </a:r>
            <a:r>
              <a:rPr lang="ru-RU" dirty="0"/>
              <a:t>и семейных прав, предусмотренном ст. 131-26 Уголовного </a:t>
            </a:r>
            <a:r>
              <a:rPr lang="ru-RU" dirty="0" smtClean="0"/>
              <a:t>кодекса</a:t>
            </a:r>
            <a:endParaRPr lang="ru-RU" dirty="0"/>
          </a:p>
        </p:txBody>
      </p:sp>
    </p:spTree>
    <p:extLst>
      <p:ext uri="{BB962C8B-B14F-4D97-AF65-F5344CB8AC3E}">
        <p14:creationId xmlns:p14="http://schemas.microsoft.com/office/powerpoint/2010/main" val="2073168216"/>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111" y="1124744"/>
            <a:ext cx="5038328" cy="4968552"/>
          </a:xfrm>
        </p:spPr>
        <p:txBody>
          <a:bodyPr>
            <a:normAutofit/>
          </a:bodyPr>
          <a:lstStyle/>
          <a:p>
            <a:r>
              <a:rPr lang="ru-RU" sz="2400" dirty="0"/>
              <a:t>В США действует специальный закон 1996 г. «Об экономическом </a:t>
            </a:r>
            <a:r>
              <a:rPr lang="ru-RU" sz="2400" dirty="0" smtClean="0"/>
              <a:t>шпионаже</a:t>
            </a:r>
            <a:r>
              <a:rPr lang="ru-RU" sz="2400" dirty="0"/>
              <a:t>». Лицо, виновное в краже секретов производства, может быть </a:t>
            </a:r>
            <a:r>
              <a:rPr lang="ru-RU" sz="2400" dirty="0" smtClean="0"/>
              <a:t>подвергнуто </a:t>
            </a:r>
            <a:r>
              <a:rPr lang="ru-RU" sz="2400" dirty="0"/>
              <a:t>штрафу в сумме до 10 </a:t>
            </a:r>
            <a:r>
              <a:rPr lang="ru-RU" sz="2400" dirty="0" err="1"/>
              <a:t>млн.долл</a:t>
            </a:r>
            <a:r>
              <a:rPr lang="ru-RU" sz="2400" dirty="0"/>
              <a:t>. и тюремному заключению </a:t>
            </a:r>
            <a:r>
              <a:rPr lang="ru-RU" sz="2400" dirty="0" smtClean="0"/>
              <a:t>сроком </a:t>
            </a:r>
            <a:r>
              <a:rPr lang="ru-RU" sz="2400" dirty="0"/>
              <a:t>на 15 лет. Однако с 1996 г. этот закон был применен всего </a:t>
            </a:r>
            <a:r>
              <a:rPr lang="ru-RU" sz="2400" dirty="0" smtClean="0"/>
              <a:t>несколько </a:t>
            </a:r>
            <a:r>
              <a:rPr lang="ru-RU" sz="2400" dirty="0"/>
              <a:t>раз только в значительных случаях кражи секретов </a:t>
            </a:r>
            <a:r>
              <a:rPr lang="ru-RU" sz="2400" dirty="0" smtClean="0"/>
              <a:t>производства</a:t>
            </a:r>
            <a:endParaRPr lang="ru-RU" sz="24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8640"/>
            <a:ext cx="404242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321370"/>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4638"/>
            <a:ext cx="8206680" cy="1143000"/>
          </a:xfrm>
        </p:spPr>
        <p:txBody>
          <a:bodyPr>
            <a:normAutofit/>
          </a:bodyPr>
          <a:lstStyle/>
          <a:p>
            <a:r>
              <a:rPr lang="ru-RU" dirty="0" smtClean="0"/>
              <a:t>Список используемых источников</a:t>
            </a:r>
            <a:endParaRPr lang="ru-RU" dirty="0"/>
          </a:p>
        </p:txBody>
      </p:sp>
      <p:sp>
        <p:nvSpPr>
          <p:cNvPr id="3" name="Объект 2"/>
          <p:cNvSpPr>
            <a:spLocks noGrp="1"/>
          </p:cNvSpPr>
          <p:nvPr>
            <p:ph idx="1"/>
          </p:nvPr>
        </p:nvSpPr>
        <p:spPr/>
        <p:txBody>
          <a:bodyPr>
            <a:normAutofit/>
          </a:bodyPr>
          <a:lstStyle/>
          <a:p>
            <a:r>
              <a:rPr lang="ru-RU" dirty="0"/>
              <a:t>Болотин Н. Материальное стимулирование авторов объектов промышленной </a:t>
            </a:r>
            <a:r>
              <a:rPr lang="ru-RU" dirty="0" smtClean="0"/>
              <a:t>собственности</a:t>
            </a:r>
            <a:r>
              <a:rPr lang="ru-RU" dirty="0"/>
              <a:t>.//Интеллектуальная собственность. </a:t>
            </a:r>
            <a:r>
              <a:rPr lang="ru-RU" dirty="0" smtClean="0"/>
              <a:t>2007</a:t>
            </a:r>
            <a:r>
              <a:rPr lang="ru-RU" dirty="0"/>
              <a:t>. № 9-10. С. 63-65</a:t>
            </a:r>
            <a:r>
              <a:rPr lang="ru-RU" dirty="0" smtClean="0"/>
              <a:t>.</a:t>
            </a:r>
          </a:p>
          <a:p>
            <a:r>
              <a:rPr lang="ru-RU" dirty="0" err="1"/>
              <a:t>Халфина</a:t>
            </a:r>
            <a:r>
              <a:rPr lang="ru-RU" dirty="0"/>
              <a:t> Р.О. Современный рынок: правила игры. М., </a:t>
            </a:r>
            <a:r>
              <a:rPr lang="ru-RU" dirty="0" smtClean="0"/>
              <a:t>2008. </a:t>
            </a:r>
            <a:r>
              <a:rPr lang="ru-RU" dirty="0"/>
              <a:t>С. </a:t>
            </a:r>
            <a:r>
              <a:rPr lang="ru-RU" dirty="0" smtClean="0"/>
              <a:t>136</a:t>
            </a:r>
          </a:p>
          <a:p>
            <a:r>
              <a:rPr lang="ru-RU" dirty="0" err="1"/>
              <a:t>Склярофф</a:t>
            </a:r>
            <a:r>
              <a:rPr lang="ru-RU" dirty="0"/>
              <a:t> М. Некоторые юридические аспекты защиты интеллектуальной собственности с </a:t>
            </a:r>
            <a:r>
              <a:rPr lang="ru-RU" dirty="0" smtClean="0"/>
              <a:t>позиций </a:t>
            </a:r>
            <a:r>
              <a:rPr lang="ru-RU" dirty="0"/>
              <a:t>законодательства и физики.//Коммерциализация интеллектуальной собственности: проблемы </a:t>
            </a:r>
            <a:r>
              <a:rPr lang="ru-RU" dirty="0" smtClean="0"/>
              <a:t>и </a:t>
            </a:r>
            <a:r>
              <a:rPr lang="ru-RU" dirty="0"/>
              <a:t>решения. М., </a:t>
            </a:r>
            <a:r>
              <a:rPr lang="ru-RU" dirty="0" smtClean="0"/>
              <a:t>2009. </a:t>
            </a:r>
            <a:r>
              <a:rPr lang="ru-RU" dirty="0"/>
              <a:t>С. </a:t>
            </a:r>
            <a:r>
              <a:rPr lang="ru-RU" dirty="0" smtClean="0"/>
              <a:t>108-118</a:t>
            </a:r>
          </a:p>
          <a:p>
            <a:r>
              <a:rPr lang="ru-RU" dirty="0"/>
              <a:t>Мельников А.А. Правовые вопросы передачи «ноу-хау» в международной торговле. Автореферат </a:t>
            </a:r>
            <a:r>
              <a:rPr lang="ru-RU" dirty="0" smtClean="0"/>
              <a:t>диссертации </a:t>
            </a:r>
            <a:r>
              <a:rPr lang="ru-RU" dirty="0"/>
              <a:t>на соискание ученой степени кандидата юридических наук. М., </a:t>
            </a:r>
            <a:r>
              <a:rPr lang="ru-RU" dirty="0" smtClean="0"/>
              <a:t>2009. </a:t>
            </a:r>
            <a:r>
              <a:rPr lang="ru-RU" dirty="0"/>
              <a:t>С. 12.</a:t>
            </a:r>
          </a:p>
        </p:txBody>
      </p:sp>
    </p:spTree>
    <p:extLst>
      <p:ext uri="{BB962C8B-B14F-4D97-AF65-F5344CB8AC3E}">
        <p14:creationId xmlns:p14="http://schemas.microsoft.com/office/powerpoint/2010/main" val="3718065984"/>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3" name="whoosh.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7772400" cy="3733800"/>
          </a:xfrm>
        </p:spPr>
        <p:txBody>
          <a:bodyPr>
            <a:normAutofit fontScale="92500"/>
          </a:bodyPr>
          <a:lstStyle/>
          <a:p>
            <a:r>
              <a:rPr lang="ru-RU" dirty="0"/>
              <a:t>Малышева Е.Ю. Элементы гражданско-правовых отношений в области интеллектуальной </a:t>
            </a:r>
            <a:r>
              <a:rPr lang="ru-RU" dirty="0" smtClean="0"/>
              <a:t>собственности</a:t>
            </a:r>
            <a:r>
              <a:rPr lang="ru-RU" dirty="0"/>
              <a:t>. Автореферат диссертации на соискание ученой степени кандидата юридических наук. </a:t>
            </a:r>
            <a:r>
              <a:rPr lang="ru-RU" dirty="0" smtClean="0"/>
              <a:t>М</a:t>
            </a:r>
            <a:r>
              <a:rPr lang="ru-RU" dirty="0"/>
              <a:t>., </a:t>
            </a:r>
            <a:r>
              <a:rPr lang="ru-RU" dirty="0" smtClean="0"/>
              <a:t>2007</a:t>
            </a:r>
            <a:r>
              <a:rPr lang="ru-RU" dirty="0"/>
              <a:t>. С.11</a:t>
            </a:r>
            <a:r>
              <a:rPr lang="ru-RU" dirty="0" smtClean="0"/>
              <a:t>.</a:t>
            </a:r>
          </a:p>
          <a:p>
            <a:r>
              <a:rPr lang="ru-RU" dirty="0" err="1"/>
              <a:t>Бачило</a:t>
            </a:r>
            <a:r>
              <a:rPr lang="ru-RU" dirty="0"/>
              <a:t> И.Л. Информация как предмет </a:t>
            </a:r>
            <a:r>
              <a:rPr lang="ru-RU" dirty="0" smtClean="0"/>
              <a:t>правоотношений </a:t>
            </a:r>
            <a:r>
              <a:rPr lang="ru-RU" dirty="0"/>
              <a:t>// Научно-техническая информация”. </a:t>
            </a:r>
            <a:r>
              <a:rPr lang="ru-RU" dirty="0" smtClean="0"/>
              <a:t>Серия </a:t>
            </a:r>
            <a:r>
              <a:rPr lang="ru-RU" dirty="0"/>
              <a:t>1. </a:t>
            </a:r>
            <a:r>
              <a:rPr lang="ru-RU" dirty="0" smtClean="0"/>
              <a:t>2007</a:t>
            </a:r>
            <a:r>
              <a:rPr lang="ru-RU" dirty="0"/>
              <a:t>. № 9. С. 17-25</a:t>
            </a:r>
            <a:r>
              <a:rPr lang="ru-RU" dirty="0" smtClean="0"/>
              <a:t>.</a:t>
            </a:r>
          </a:p>
          <a:p>
            <a:r>
              <a:rPr lang="ru-RU" dirty="0"/>
              <a:t>Филиппова М.И. Особенности судебной практики США по патентным спорам 80-х гг</a:t>
            </a:r>
            <a:r>
              <a:rPr lang="ru-RU" dirty="0" smtClean="0"/>
              <a:t>. // </a:t>
            </a:r>
            <a:r>
              <a:rPr lang="ru-RU" dirty="0"/>
              <a:t>Вопросы </a:t>
            </a:r>
            <a:r>
              <a:rPr lang="ru-RU" dirty="0" smtClean="0"/>
              <a:t>изобретательства</a:t>
            </a:r>
            <a:r>
              <a:rPr lang="ru-RU" dirty="0"/>
              <a:t>. </a:t>
            </a:r>
            <a:r>
              <a:rPr lang="ru-RU" dirty="0" smtClean="0"/>
              <a:t>2010. </a:t>
            </a:r>
            <a:r>
              <a:rPr lang="ru-RU" dirty="0"/>
              <a:t>№ 1. С. 60 -63</a:t>
            </a:r>
            <a:r>
              <a:rPr lang="ru-RU" dirty="0" smtClean="0"/>
              <a:t>.</a:t>
            </a:r>
          </a:p>
          <a:p>
            <a:r>
              <a:rPr lang="ru-RU" dirty="0"/>
              <a:t>Кодекс интеллектуальной собственности Франции. М., </a:t>
            </a:r>
            <a:r>
              <a:rPr lang="ru-RU" dirty="0" smtClean="0"/>
              <a:t>2009. С.65</a:t>
            </a:r>
          </a:p>
          <a:p>
            <a:r>
              <a:rPr lang="ru-RU" dirty="0"/>
              <a:t>Применение законов о защите прав на интеллектуальную собственность в Соединенных Штатах </a:t>
            </a:r>
            <a:r>
              <a:rPr lang="ru-RU" dirty="0" smtClean="0"/>
              <a:t>Америки</a:t>
            </a:r>
            <a:r>
              <a:rPr lang="ru-RU" dirty="0"/>
              <a:t>. М</a:t>
            </a:r>
            <a:r>
              <a:rPr lang="ru-RU" dirty="0" smtClean="0"/>
              <a:t>.: </a:t>
            </a:r>
            <a:r>
              <a:rPr lang="ru-RU" dirty="0" err="1" smtClean="0"/>
              <a:t>Союзпатент</a:t>
            </a:r>
            <a:r>
              <a:rPr lang="ru-RU" dirty="0"/>
              <a:t>, </a:t>
            </a:r>
            <a:r>
              <a:rPr lang="ru-RU" dirty="0" smtClean="0"/>
              <a:t>2008</a:t>
            </a:r>
            <a:r>
              <a:rPr lang="ru-RU" dirty="0"/>
              <a:t>. </a:t>
            </a:r>
            <a:r>
              <a:rPr lang="ru-RU" dirty="0" smtClean="0"/>
              <a:t>С. 48-49</a:t>
            </a:r>
            <a:endParaRPr lang="ru-RU"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89040"/>
            <a:ext cx="3633787"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547745"/>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772400" cy="1143000"/>
          </a:xfrm>
        </p:spPr>
        <p:txBody>
          <a:bodyPr>
            <a:normAutofit fontScale="90000"/>
          </a:bodyPr>
          <a:lstStyle/>
          <a:p>
            <a:r>
              <a:rPr lang="ru-RU" dirty="0" smtClean="0"/>
              <a:t>Понятие и правовая природа ноу-хау</a:t>
            </a:r>
            <a:endParaRPr lang="ru-RU" dirty="0"/>
          </a:p>
        </p:txBody>
      </p:sp>
      <p:sp>
        <p:nvSpPr>
          <p:cNvPr id="3" name="Объект 2"/>
          <p:cNvSpPr>
            <a:spLocks noGrp="1"/>
          </p:cNvSpPr>
          <p:nvPr>
            <p:ph idx="1"/>
          </p:nvPr>
        </p:nvSpPr>
        <p:spPr>
          <a:xfrm>
            <a:off x="395536" y="1196752"/>
            <a:ext cx="8208912" cy="4896544"/>
          </a:xfrm>
        </p:spPr>
        <p:txBody>
          <a:bodyPr>
            <a:normAutofit/>
          </a:bodyPr>
          <a:lstStyle/>
          <a:p>
            <a:r>
              <a:rPr lang="ru-RU" dirty="0"/>
              <a:t>Секрет производства (ноу-хау</a:t>
            </a:r>
            <a:r>
              <a:rPr lang="ru-RU" dirty="0" smtClean="0"/>
              <a:t>)</a:t>
            </a:r>
            <a:endParaRPr lang="ru-RU" dirty="0"/>
          </a:p>
          <a:p>
            <a:r>
              <a:rPr lang="ru-RU" dirty="0"/>
              <a:t>Секретом производства (ноу-хау) признаются сведения любого характера (производственные, технические, экономические, организационные и другие), в том числе о результатах интеллектуальной деятельности в научно-технической сфере, а также сведения о способах осуществления профессиональной деятельности, которые имеют действительную или потенциальную коммерческую ценность в силу неизвестности их третьим лицам, к которым у третьих лиц нет свободного доступа на законном основании и в отношении которых обладателем таких сведений введен режим коммерческой тайны</a:t>
            </a:r>
            <a:r>
              <a:rPr lang="ru-RU" dirty="0" smtClean="0"/>
              <a:t>.</a:t>
            </a:r>
            <a:endParaRPr lang="ru-RU" dirty="0"/>
          </a:p>
        </p:txBody>
      </p:sp>
    </p:spTree>
    <p:extLst>
      <p:ext uri="{BB962C8B-B14F-4D97-AF65-F5344CB8AC3E}">
        <p14:creationId xmlns:p14="http://schemas.microsoft.com/office/powerpoint/2010/main" val="1067184224"/>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3" name="whoosh.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88640"/>
            <a:ext cx="813690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613758"/>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434908" cy="5688632"/>
          </a:xfrm>
        </p:spPr>
        <p:txBody>
          <a:bodyPr>
            <a:normAutofit lnSpcReduction="10000"/>
          </a:bodyPr>
          <a:lstStyle/>
          <a:p>
            <a:r>
              <a:rPr lang="ru-RU" dirty="0"/>
              <a:t>Исключительное право на секрет </a:t>
            </a:r>
            <a:r>
              <a:rPr lang="ru-RU" dirty="0" smtClean="0"/>
              <a:t>производства</a:t>
            </a:r>
          </a:p>
          <a:p>
            <a:r>
              <a:rPr lang="ru-RU" dirty="0" smtClean="0"/>
              <a:t>Обладателю </a:t>
            </a:r>
            <a:r>
              <a:rPr lang="ru-RU" dirty="0"/>
              <a:t>секрета производства принадлежит исключительное право использования его </a:t>
            </a:r>
            <a:r>
              <a:rPr lang="ru-RU" dirty="0" smtClean="0"/>
              <a:t>любым </a:t>
            </a:r>
            <a:r>
              <a:rPr lang="ru-RU" dirty="0"/>
              <a:t>не противоречащим закону способом (исключительное право на секрет производства), в том числе при изготовлении изделий и реализации экономических и организационных решений. Обладатель секрета производства может распоряжаться указанным исключительным правом.</a:t>
            </a:r>
          </a:p>
          <a:p>
            <a:r>
              <a:rPr lang="ru-RU" dirty="0" smtClean="0"/>
              <a:t> </a:t>
            </a:r>
            <a:r>
              <a:rPr lang="ru-RU" dirty="0"/>
              <a:t>Лицо, ставшее добросовестно и независимо от других обладателей секрета производства обладателем сведений</a:t>
            </a:r>
            <a:r>
              <a:rPr lang="ru-RU" dirty="0" smtClean="0"/>
              <a:t>,</a:t>
            </a:r>
          </a:p>
          <a:p>
            <a:pPr marL="68580" indent="0">
              <a:buNone/>
            </a:pPr>
            <a:r>
              <a:rPr lang="ru-RU" dirty="0" smtClean="0"/>
              <a:t> </a:t>
            </a:r>
            <a:r>
              <a:rPr lang="ru-RU" dirty="0"/>
              <a:t>составляющих содержание </a:t>
            </a:r>
            <a:endParaRPr lang="ru-RU" dirty="0" smtClean="0"/>
          </a:p>
          <a:p>
            <a:pPr marL="68580" indent="0">
              <a:buNone/>
            </a:pPr>
            <a:r>
              <a:rPr lang="ru-RU" dirty="0" smtClean="0"/>
              <a:t>охраняемого секрета</a:t>
            </a:r>
          </a:p>
          <a:p>
            <a:pPr marL="68580" indent="0">
              <a:buNone/>
            </a:pPr>
            <a:r>
              <a:rPr lang="ru-RU" dirty="0" smtClean="0"/>
              <a:t> </a:t>
            </a:r>
            <a:r>
              <a:rPr lang="ru-RU" dirty="0"/>
              <a:t>производства</a:t>
            </a:r>
            <a:r>
              <a:rPr lang="ru-RU" dirty="0" smtClean="0"/>
              <a:t>,</a:t>
            </a:r>
          </a:p>
          <a:p>
            <a:pPr marL="68580" indent="0">
              <a:buNone/>
            </a:pPr>
            <a:r>
              <a:rPr lang="ru-RU" dirty="0" smtClean="0"/>
              <a:t> </a:t>
            </a:r>
            <a:r>
              <a:rPr lang="ru-RU" dirty="0"/>
              <a:t>приобретает </a:t>
            </a:r>
            <a:endParaRPr lang="ru-RU" dirty="0" smtClean="0"/>
          </a:p>
          <a:p>
            <a:pPr marL="68580" indent="0">
              <a:buNone/>
            </a:pPr>
            <a:r>
              <a:rPr lang="ru-RU" dirty="0" smtClean="0"/>
              <a:t> самостоятельное</a:t>
            </a:r>
          </a:p>
          <a:p>
            <a:pPr marL="68580" indent="0">
              <a:buNone/>
            </a:pPr>
            <a:r>
              <a:rPr lang="ru-RU" dirty="0" smtClean="0"/>
              <a:t> </a:t>
            </a:r>
            <a:r>
              <a:rPr lang="ru-RU" dirty="0"/>
              <a:t>исключительное право </a:t>
            </a:r>
            <a:r>
              <a:rPr lang="ru-RU" dirty="0" smtClean="0"/>
              <a:t>на</a:t>
            </a:r>
          </a:p>
          <a:p>
            <a:pPr marL="68580" indent="0">
              <a:buNone/>
            </a:pPr>
            <a:r>
              <a:rPr lang="ru-RU" dirty="0" smtClean="0"/>
              <a:t> </a:t>
            </a:r>
            <a:r>
              <a:rPr lang="ru-RU" dirty="0"/>
              <a:t>этот секрет </a:t>
            </a:r>
            <a:r>
              <a:rPr lang="ru-RU" dirty="0" smtClean="0"/>
              <a:t>производства</a:t>
            </a:r>
            <a:r>
              <a:rPr lang="ru-RU" dirty="0"/>
              <a:t>.</a:t>
            </a:r>
          </a:p>
        </p:txBody>
      </p:sp>
      <p:pic>
        <p:nvPicPr>
          <p:cNvPr id="4098" name="Picture 2" descr="http://30.media.tumblr.com/tumblr_lf18sqpCa41qb0p52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429000"/>
            <a:ext cx="4762500" cy="325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532479"/>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332656"/>
            <a:ext cx="7772400" cy="3733800"/>
          </a:xfrm>
        </p:spPr>
        <p:txBody>
          <a:bodyPr/>
          <a:lstStyle/>
          <a:p>
            <a:pPr marL="68580" indent="0">
              <a:buNone/>
            </a:pPr>
            <a:r>
              <a:rPr lang="ru-RU" dirty="0"/>
              <a:t>- эта информация имеет действительную или потенциальную </a:t>
            </a:r>
          </a:p>
          <a:p>
            <a:pPr marL="68580" indent="0">
              <a:buNone/>
            </a:pPr>
            <a:r>
              <a:rPr lang="ru-RU" dirty="0"/>
              <a:t>-коммерческую ценность в силу неизвестности ее третьим лицам; </a:t>
            </a:r>
          </a:p>
          <a:p>
            <a:pPr marL="68580" indent="0">
              <a:buNone/>
            </a:pPr>
            <a:r>
              <a:rPr lang="ru-RU" dirty="0"/>
              <a:t>- к этой информации нет свободного доступа на законном основании; </a:t>
            </a:r>
          </a:p>
          <a:p>
            <a:pPr marL="68580" indent="0">
              <a:buNone/>
            </a:pPr>
            <a:r>
              <a:rPr lang="ru-RU" dirty="0"/>
              <a:t>- обладатель информации принимает надлежащие меры к охране ее конфиденциальности</a:t>
            </a:r>
          </a:p>
          <a:p>
            <a:endParaRPr lang="ru-RU" dirty="0"/>
          </a:p>
        </p:txBody>
      </p:sp>
      <p:pic>
        <p:nvPicPr>
          <p:cNvPr id="3074" name="Picture 2" descr="http://instantwebsite.asia/files/2011/01/Host-With-Experts-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132856"/>
            <a:ext cx="451368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82731"/>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39952" y="476672"/>
            <a:ext cx="4984722" cy="5461992"/>
          </a:xfrm>
        </p:spPr>
        <p:txBody>
          <a:bodyPr>
            <a:normAutofit/>
          </a:bodyPr>
          <a:lstStyle/>
          <a:p>
            <a:r>
              <a:rPr lang="ru-RU" dirty="0"/>
              <a:t>Действие исключительного права на секрет </a:t>
            </a:r>
            <a:r>
              <a:rPr lang="ru-RU" dirty="0" smtClean="0"/>
              <a:t>производства</a:t>
            </a:r>
            <a:endParaRPr lang="ru-RU" dirty="0"/>
          </a:p>
          <a:p>
            <a:r>
              <a:rPr lang="ru-RU" dirty="0"/>
              <a:t>Исключительное право на секрет производства действует до тех пор, пока сохраняется конфиденциальность сведений, составляющих его содержание. С момента утраты конфиденциальности соответствующих сведений исключительное право на секрет производства прекращается у всех правообладателей.</a:t>
            </a:r>
          </a:p>
          <a:p>
            <a:pPr marL="68580" indent="0">
              <a:buNone/>
            </a:pPr>
            <a:endParaRPr lang="ru-RU" dirty="0"/>
          </a:p>
        </p:txBody>
      </p:sp>
      <p:pic>
        <p:nvPicPr>
          <p:cNvPr id="5122" name="Picture 2" descr="http://i1.i.ua/prikol/pic/8/4/669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82" y="476672"/>
            <a:ext cx="383207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49440"/>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134672" cy="6480720"/>
          </a:xfrm>
        </p:spPr>
        <p:txBody>
          <a:bodyPr>
            <a:normAutofit/>
          </a:bodyPr>
          <a:lstStyle/>
          <a:p>
            <a:r>
              <a:rPr lang="ru-RU" dirty="0"/>
              <a:t>«Ноу-хау подразделяется на два класса</a:t>
            </a:r>
            <a:r>
              <a:rPr lang="ru-RU" dirty="0" smtClean="0"/>
              <a:t>:</a:t>
            </a:r>
          </a:p>
          <a:p>
            <a:r>
              <a:rPr lang="ru-RU" dirty="0" smtClean="0"/>
              <a:t> </a:t>
            </a:r>
            <a:r>
              <a:rPr lang="ru-RU" dirty="0"/>
              <a:t>а) то, что может быть </a:t>
            </a:r>
            <a:r>
              <a:rPr lang="ru-RU" dirty="0" smtClean="0"/>
              <a:t>преобразовано </a:t>
            </a:r>
            <a:r>
              <a:rPr lang="ru-RU" dirty="0"/>
              <a:t>в материальные объекты (синоним коммерческой тайны, </a:t>
            </a:r>
            <a:r>
              <a:rPr lang="ru-RU" dirty="0" smtClean="0"/>
              <a:t>т.е</a:t>
            </a:r>
            <a:r>
              <a:rPr lang="ru-RU" dirty="0"/>
              <a:t>. то, что отвечает требованиям предметности, конфиденциальности и </a:t>
            </a:r>
            <a:r>
              <a:rPr lang="ru-RU" dirty="0" smtClean="0"/>
              <a:t>новизны</a:t>
            </a:r>
            <a:r>
              <a:rPr lang="ru-RU" dirty="0"/>
              <a:t>); </a:t>
            </a:r>
            <a:endParaRPr lang="ru-RU" dirty="0" smtClean="0"/>
          </a:p>
          <a:p>
            <a:r>
              <a:rPr lang="ru-RU" dirty="0" smtClean="0"/>
              <a:t>б</a:t>
            </a:r>
            <a:r>
              <a:rPr lang="ru-RU" dirty="0"/>
              <a:t>) то, что собственностью быть не может. Это общие навыки в </a:t>
            </a:r>
            <a:r>
              <a:rPr lang="ru-RU" dirty="0" smtClean="0"/>
              <a:t>коммерции </a:t>
            </a:r>
            <a:r>
              <a:rPr lang="ru-RU" dirty="0"/>
              <a:t>или профессии. Например, техника ведения переговоров»</a:t>
            </a:r>
          </a:p>
          <a:p>
            <a:pPr marL="68580" indent="0">
              <a:buNone/>
            </a:pPr>
            <a:r>
              <a:rPr lang="ru-RU" dirty="0" smtClean="0"/>
              <a:t>Также </a:t>
            </a:r>
            <a:r>
              <a:rPr lang="ru-RU" dirty="0"/>
              <a:t>под ноу-хау можно понимать незапатентованные </a:t>
            </a:r>
            <a:r>
              <a:rPr lang="ru-RU" dirty="0" smtClean="0"/>
              <a:t>технические</a:t>
            </a:r>
            <a:r>
              <a:rPr lang="ru-RU" dirty="0"/>
              <a:t>, экономические и организационные знания и опыт, </a:t>
            </a:r>
            <a:r>
              <a:rPr lang="ru-RU" dirty="0" smtClean="0"/>
              <a:t>известные </a:t>
            </a:r>
            <a:r>
              <a:rPr lang="ru-RU" dirty="0"/>
              <a:t>ограниченному кругу лиц, обладание которыми дает </a:t>
            </a:r>
            <a:r>
              <a:rPr lang="ru-RU" dirty="0" smtClean="0"/>
              <a:t>определенную </a:t>
            </a:r>
            <a:r>
              <a:rPr lang="ru-RU" dirty="0"/>
              <a:t>экономическую выгоду </a:t>
            </a:r>
            <a:r>
              <a:rPr lang="ru-RU" dirty="0" smtClean="0"/>
              <a:t>. </a:t>
            </a:r>
            <a:r>
              <a:rPr lang="ru-RU" dirty="0"/>
              <a:t>В предложенном определении </a:t>
            </a:r>
            <a:r>
              <a:rPr lang="ru-RU" dirty="0" smtClean="0"/>
              <a:t>нашли </a:t>
            </a:r>
            <a:r>
              <a:rPr lang="ru-RU" dirty="0"/>
              <a:t>отражение такие существенные элементы ноу-хау, как </a:t>
            </a:r>
            <a:r>
              <a:rPr lang="ru-RU" dirty="0" smtClean="0"/>
              <a:t>секретность</a:t>
            </a:r>
            <a:r>
              <a:rPr lang="ru-RU" dirty="0"/>
              <a:t>, экономическая ценность и отсутствие </a:t>
            </a:r>
            <a:r>
              <a:rPr lang="ru-RU" dirty="0" smtClean="0"/>
              <a:t>исключительных прав </a:t>
            </a:r>
            <a:r>
              <a:rPr lang="ru-RU" dirty="0"/>
              <a:t>/</a:t>
            </a:r>
            <a:r>
              <a:rPr lang="ru-RU" dirty="0" err="1"/>
              <a:t>незапатентованность</a:t>
            </a:r>
            <a:r>
              <a:rPr lang="ru-RU" dirty="0"/>
              <a:t>/</a:t>
            </a:r>
          </a:p>
        </p:txBody>
      </p:sp>
      <p:pic>
        <p:nvPicPr>
          <p:cNvPr id="6146" name="Picture 2" descr="http://bm.img.com.ua/img/prikol/images/large/0/4/199340_452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149080"/>
            <a:ext cx="6070135"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73456"/>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dk-arbat.ru/main-book-image/4255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284984"/>
            <a:ext cx="1755651" cy="291465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07503" y="0"/>
            <a:ext cx="8856985" cy="2348880"/>
          </a:xfrm>
        </p:spPr>
        <p:txBody>
          <a:bodyPr>
            <a:noAutofit/>
          </a:bodyPr>
          <a:lstStyle/>
          <a:p>
            <a:r>
              <a:rPr lang="ru-RU" sz="1700" dirty="0"/>
              <a:t>Договор об отчуждении исключительного права на секрет производства</a:t>
            </a:r>
          </a:p>
          <a:p>
            <a:r>
              <a:rPr lang="ru-RU" sz="1700" dirty="0" smtClean="0"/>
              <a:t>1</a:t>
            </a:r>
            <a:r>
              <a:rPr lang="ru-RU" sz="1700" dirty="0"/>
              <a:t>. По договору об отчуждении исключительного права на секрет производства одна сторона (правообладатель) передает или обязуется передать принадлежащее ей исключительное право на секрет производства в полном объеме другой стороне - приобретателю исключительного права на этот секрет производства.</a:t>
            </a:r>
          </a:p>
          <a:p>
            <a:r>
              <a:rPr lang="ru-RU" sz="1700" dirty="0"/>
              <a:t>2. При отчуждении исключительного права на секрет производства лицо, распорядившееся своим правом, обязано сохранять конфиденциальность секрета производства до прекращения действия исключительного права на секрет производства</a:t>
            </a:r>
            <a:r>
              <a:rPr lang="ru-RU" sz="1700" dirty="0" smtClean="0"/>
              <a:t>.</a:t>
            </a:r>
          </a:p>
        </p:txBody>
      </p:sp>
      <p:sp>
        <p:nvSpPr>
          <p:cNvPr id="2" name="Прямоугольник 1"/>
          <p:cNvSpPr/>
          <p:nvPr/>
        </p:nvSpPr>
        <p:spPr>
          <a:xfrm>
            <a:off x="57873" y="2420888"/>
            <a:ext cx="7106415" cy="3226524"/>
          </a:xfrm>
          <a:prstGeom prst="rect">
            <a:avLst/>
          </a:prstGeom>
        </p:spPr>
        <p:txBody>
          <a:bodyPr wrap="square">
            <a:spAutoFit/>
          </a:bodyPr>
          <a:lstStyle/>
          <a:p>
            <a:pPr marL="342900" lvl="0" indent="-274320">
              <a:spcBef>
                <a:spcPts val="700"/>
              </a:spcBef>
              <a:buClr>
                <a:srgbClr val="86CE24"/>
              </a:buClr>
              <a:buSzPct val="85000"/>
              <a:buFont typeface="Wingdings 3" pitchFamily="18" charset="2"/>
              <a:buChar char=""/>
            </a:pPr>
            <a:r>
              <a:rPr lang="ru-RU" sz="1600" dirty="0">
                <a:solidFill>
                  <a:srgbClr val="FFFFFF"/>
                </a:solidFill>
              </a:rPr>
              <a:t>Лицензионный договор о предоставлении права использования секрета производства </a:t>
            </a:r>
          </a:p>
          <a:p>
            <a:pPr marL="342900" lvl="0" indent="-274320" algn="ctr">
              <a:spcBef>
                <a:spcPts val="700"/>
              </a:spcBef>
              <a:buClr>
                <a:srgbClr val="86CE24"/>
              </a:buClr>
              <a:buSzPct val="85000"/>
              <a:buFont typeface="Wingdings 3" pitchFamily="18" charset="2"/>
              <a:buChar char=""/>
            </a:pPr>
            <a:r>
              <a:rPr lang="ru-RU" sz="1600" dirty="0">
                <a:solidFill>
                  <a:srgbClr val="FFFFFF"/>
                </a:solidFill>
              </a:rPr>
              <a:t>1. По лицензионному договору одна сторона - обладатель </a:t>
            </a:r>
            <a:r>
              <a:rPr lang="ru-RU" sz="1600" dirty="0" smtClean="0">
                <a:solidFill>
                  <a:srgbClr val="FFFFFF"/>
                </a:solidFill>
              </a:rPr>
              <a:t>исключительно-</a:t>
            </a:r>
            <a:r>
              <a:rPr lang="ru-RU" sz="1600" dirty="0" err="1" smtClean="0">
                <a:solidFill>
                  <a:srgbClr val="FFFFFF"/>
                </a:solidFill>
              </a:rPr>
              <a:t>го</a:t>
            </a:r>
            <a:r>
              <a:rPr lang="ru-RU" sz="1600" dirty="0" smtClean="0">
                <a:solidFill>
                  <a:srgbClr val="FFFFFF"/>
                </a:solidFill>
              </a:rPr>
              <a:t> </a:t>
            </a:r>
            <a:r>
              <a:rPr lang="ru-RU" sz="1600" dirty="0">
                <a:solidFill>
                  <a:srgbClr val="FFFFFF"/>
                </a:solidFill>
              </a:rPr>
              <a:t>права на секрет производства (лицензиар) предоставляет или обязуется предоставить другой стороне (лицензиату) право использования </a:t>
            </a:r>
            <a:r>
              <a:rPr lang="ru-RU" sz="1600" dirty="0" err="1" smtClean="0">
                <a:solidFill>
                  <a:srgbClr val="FFFFFF"/>
                </a:solidFill>
              </a:rPr>
              <a:t>соответст-вующего</a:t>
            </a:r>
            <a:r>
              <a:rPr lang="ru-RU" sz="1600" dirty="0" smtClean="0">
                <a:solidFill>
                  <a:srgbClr val="FFFFFF"/>
                </a:solidFill>
              </a:rPr>
              <a:t> </a:t>
            </a:r>
            <a:r>
              <a:rPr lang="ru-RU" sz="1600" dirty="0">
                <a:solidFill>
                  <a:srgbClr val="FFFFFF"/>
                </a:solidFill>
              </a:rPr>
              <a:t>секрета производства в установленных договором пределах.</a:t>
            </a:r>
          </a:p>
          <a:p>
            <a:pPr marL="342900" lvl="0" indent="-274320" algn="ctr">
              <a:spcBef>
                <a:spcPts val="700"/>
              </a:spcBef>
              <a:buClr>
                <a:srgbClr val="86CE24"/>
              </a:buClr>
              <a:buSzPct val="85000"/>
              <a:buFont typeface="Wingdings 3" pitchFamily="18" charset="2"/>
              <a:buChar char=""/>
            </a:pPr>
            <a:r>
              <a:rPr lang="ru-RU" sz="1600" dirty="0">
                <a:solidFill>
                  <a:srgbClr val="FFFFFF"/>
                </a:solidFill>
              </a:rPr>
              <a:t>2. Лицензионный договор может быть заключен как с указанием, так и без указания срока его действия. В случае, когда срок, на который заключен лицензионный договор, не указан в этом договоре, любая из сторон вправе в любое время отказаться от договора, предупредив об этом другую сторону не позднее чем за шесть месяцев, если договором не предусмотрен более длительный срок.</a:t>
            </a:r>
          </a:p>
        </p:txBody>
      </p:sp>
    </p:spTree>
    <p:extLst>
      <p:ext uri="{BB962C8B-B14F-4D97-AF65-F5344CB8AC3E}">
        <p14:creationId xmlns:p14="http://schemas.microsoft.com/office/powerpoint/2010/main" val="3244829266"/>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6016" y="260648"/>
            <a:ext cx="4248472" cy="5832648"/>
          </a:xfrm>
        </p:spPr>
        <p:txBody>
          <a:bodyPr>
            <a:normAutofit fontScale="85000" lnSpcReduction="20000"/>
          </a:bodyPr>
          <a:lstStyle/>
          <a:p>
            <a:pPr marL="68580" indent="0">
              <a:buNone/>
            </a:pPr>
            <a:r>
              <a:rPr lang="ru-RU" dirty="0"/>
              <a:t>В науке выделяют различные критерии отнесения информации к </a:t>
            </a:r>
            <a:r>
              <a:rPr lang="ru-RU" dirty="0" smtClean="0"/>
              <a:t>ноу-хау</a:t>
            </a:r>
            <a:r>
              <a:rPr lang="ru-RU" dirty="0"/>
              <a:t>. При этом сама информация рассматривается либо как один из </a:t>
            </a:r>
            <a:r>
              <a:rPr lang="ru-RU" dirty="0" smtClean="0"/>
              <a:t>объектов </a:t>
            </a:r>
            <a:r>
              <a:rPr lang="ru-RU" dirty="0"/>
              <a:t>интеллектуальной </a:t>
            </a:r>
            <a:r>
              <a:rPr lang="ru-RU" dirty="0" smtClean="0"/>
              <a:t>собственности, </a:t>
            </a:r>
            <a:r>
              <a:rPr lang="ru-RU" dirty="0"/>
              <a:t>либо как более широкое </a:t>
            </a:r>
            <a:r>
              <a:rPr lang="ru-RU" dirty="0" smtClean="0"/>
              <a:t>понятие</a:t>
            </a:r>
            <a:r>
              <a:rPr lang="ru-RU" dirty="0"/>
              <a:t>, включающее в себя и движимое имущество (отдельные </a:t>
            </a:r>
            <a:r>
              <a:rPr lang="ru-RU" dirty="0" smtClean="0"/>
              <a:t>документы</a:t>
            </a:r>
            <a:r>
              <a:rPr lang="ru-RU" dirty="0"/>
              <a:t>, файлы, массивы), и объекты интеллектуальной деятельности </a:t>
            </a:r>
            <a:r>
              <a:rPr lang="ru-RU" dirty="0" smtClean="0"/>
              <a:t>(</a:t>
            </a:r>
            <a:r>
              <a:rPr lang="ru-RU" dirty="0"/>
              <a:t>произведения, изобретения и т.д.), а также результаты </a:t>
            </a:r>
            <a:r>
              <a:rPr lang="ru-RU" dirty="0" smtClean="0"/>
              <a:t>информационных </a:t>
            </a:r>
            <a:r>
              <a:rPr lang="ru-RU" dirty="0"/>
              <a:t>работ, </a:t>
            </a:r>
            <a:r>
              <a:rPr lang="ru-RU" dirty="0" smtClean="0"/>
              <a:t>услуг. </a:t>
            </a:r>
            <a:r>
              <a:rPr lang="ru-RU" dirty="0"/>
              <a:t>Американское прецедентное право </a:t>
            </a:r>
            <a:r>
              <a:rPr lang="ru-RU" dirty="0" smtClean="0"/>
              <a:t>определяет </a:t>
            </a:r>
            <a:r>
              <a:rPr lang="ru-RU" dirty="0"/>
              <a:t>информацию как секретную при наличии следующих </a:t>
            </a:r>
          </a:p>
          <a:p>
            <a:pPr marL="68580" indent="0">
              <a:buNone/>
            </a:pPr>
            <a:r>
              <a:rPr lang="ru-RU" dirty="0"/>
              <a:t>критериев: </a:t>
            </a:r>
          </a:p>
          <a:p>
            <a:pPr marL="68580" indent="0">
              <a:buNone/>
            </a:pPr>
            <a:r>
              <a:rPr lang="ru-RU" dirty="0"/>
              <a:t>−если она неизвестна неопределенному кругу лиц, </a:t>
            </a:r>
          </a:p>
          <a:p>
            <a:pPr marL="68580" indent="0">
              <a:buNone/>
            </a:pPr>
            <a:r>
              <a:rPr lang="ru-RU" dirty="0"/>
              <a:t>−если она наглядно свидетельствует о превосходстве над </a:t>
            </a:r>
          </a:p>
          <a:p>
            <a:pPr marL="68580" indent="0">
              <a:buNone/>
            </a:pPr>
            <a:r>
              <a:rPr lang="ru-RU" dirty="0"/>
              <a:t>конкурентами, </a:t>
            </a:r>
          </a:p>
          <a:p>
            <a:pPr marL="68580" indent="0">
              <a:buNone/>
            </a:pPr>
            <a:r>
              <a:rPr lang="ru-RU" dirty="0"/>
              <a:t>−если она получена с большими затратами для ее обладателя, </a:t>
            </a:r>
          </a:p>
          <a:p>
            <a:pPr marL="68580" indent="0">
              <a:buNone/>
            </a:pPr>
            <a:r>
              <a:rPr lang="ru-RU" dirty="0"/>
              <a:t>−если было известно, что истец намеревался сохранить </a:t>
            </a:r>
          </a:p>
          <a:p>
            <a:pPr marL="68580" indent="0">
              <a:buNone/>
            </a:pPr>
            <a:r>
              <a:rPr lang="ru-RU" dirty="0"/>
              <a:t>конфиденциальность этой информации</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4608512"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086460"/>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whoosh.wav"/>
          </p:stSnd>
        </p:sndAc>
      </p:transition>
    </mc:Choice>
    <mc:Fallback xmlns="">
      <p:transition spd="slow">
        <p:diamond/>
        <p:sndAc>
          <p:stSnd>
            <p:snd r:embed="rId4" name="whoosh.wav"/>
          </p:stSnd>
        </p:sndAc>
      </p:transition>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TC101859862[[fn=Поп-музыка]]</Template>
  <TotalTime>202</TotalTime>
  <Words>1409</Words>
  <Application>Microsoft Office PowerPoint</Application>
  <PresentationFormat>Экран (4:3)</PresentationFormat>
  <Paragraphs>76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Urban Pop</vt:lpstr>
      <vt:lpstr>Ноу – хау  (промышленные секреты) как объект интеллектуальной собственности</vt:lpstr>
      <vt:lpstr>Понятие и правовая природа ноу-хау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Защита прав  </vt:lpstr>
      <vt:lpstr>Презентация PowerPoint</vt:lpstr>
      <vt:lpstr>Презентация PowerPoint</vt:lpstr>
      <vt:lpstr>Презентация PowerPoint</vt:lpstr>
      <vt:lpstr>Список используемых источников</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Ноу – хау(промышленные секреты) как объект интеллектуальной собственности.</dc:title>
  <dc:creator>ХОЗЯИН</dc:creator>
  <cp:lastModifiedBy>Андрей</cp:lastModifiedBy>
  <cp:revision>16</cp:revision>
  <dcterms:created xsi:type="dcterms:W3CDTF">2013-02-10T16:08:13Z</dcterms:created>
  <dcterms:modified xsi:type="dcterms:W3CDTF">2013-04-02T14:40:38Z</dcterms:modified>
</cp:coreProperties>
</file>