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5" r:id="rId3"/>
    <p:sldId id="257" r:id="rId4"/>
    <p:sldId id="258" r:id="rId5"/>
    <p:sldId id="259" r:id="rId6"/>
    <p:sldId id="260" r:id="rId7"/>
    <p:sldId id="262" r:id="rId8"/>
    <p:sldId id="263" r:id="rId9"/>
    <p:sldId id="264" r:id="rId10"/>
    <p:sldId id="267" r:id="rId11"/>
    <p:sldId id="266"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65"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02.04.2013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02.04.2013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02.04.2013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02.04.2013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02.04.2013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02.04.2013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02.04.2013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02.04.2013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02.04.2013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02.04.2013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02.04.2013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02.04.2013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0.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2.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3.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4.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5.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6.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6.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31840" y="1484784"/>
            <a:ext cx="5321424" cy="2868168"/>
          </a:xfrm>
        </p:spPr>
        <p:txBody>
          <a:bodyPr/>
          <a:lstStyle/>
          <a:p>
            <a:r>
              <a:rPr lang="ru-RU" dirty="0" smtClean="0"/>
              <a:t>Бернская конвенция об охране литературных и художественных произведений</a:t>
            </a:r>
            <a:endParaRPr lang="ru-RU" dirty="0"/>
          </a:p>
        </p:txBody>
      </p:sp>
      <p:sp>
        <p:nvSpPr>
          <p:cNvPr id="3" name="Подзаголовок 2"/>
          <p:cNvSpPr>
            <a:spLocks noGrp="1"/>
          </p:cNvSpPr>
          <p:nvPr>
            <p:ph type="subTitle" idx="1"/>
          </p:nvPr>
        </p:nvSpPr>
        <p:spPr>
          <a:xfrm>
            <a:off x="3851920" y="5229200"/>
            <a:ext cx="5114778" cy="1101248"/>
          </a:xfrm>
        </p:spPr>
        <p:txBody>
          <a:bodyPr>
            <a:normAutofit lnSpcReduction="10000"/>
          </a:bodyPr>
          <a:lstStyle/>
          <a:p>
            <a:r>
              <a:rPr lang="ru-RU" dirty="0" smtClean="0"/>
              <a:t>© Выполнила </a:t>
            </a:r>
            <a:r>
              <a:rPr lang="ru-RU" dirty="0" smtClean="0"/>
              <a:t>студентка 4 курса </a:t>
            </a:r>
          </a:p>
          <a:p>
            <a:r>
              <a:rPr lang="ru-RU" dirty="0" smtClean="0"/>
              <a:t>Лаврентьева Татьяна</a:t>
            </a:r>
          </a:p>
          <a:p>
            <a:r>
              <a:rPr lang="ru-RU" smtClean="0"/>
              <a:t>09.10.2012.</a:t>
            </a:r>
            <a:endParaRPr lang="ru-RU"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4045064"/>
          </a:xfrm>
        </p:spPr>
        <p:txBody>
          <a:bodyPr>
            <a:normAutofit fontScale="90000"/>
          </a:bodyPr>
          <a:lstStyle/>
          <a:p>
            <a:r>
              <a:rPr lang="ru-RU" dirty="0" smtClean="0"/>
              <a:t>. В 1952 году в Женеве Межправительственная конференция по авторскому праву приняла Всемирную конвенцию об авторском праве, которая основана на следующих принципах:</a:t>
            </a:r>
            <a:br>
              <a:rPr lang="ru-RU" dirty="0" smtClean="0"/>
            </a:br>
            <a:endParaRPr lang="ru-RU" dirty="0"/>
          </a:p>
        </p:txBody>
      </p:sp>
      <p:sp>
        <p:nvSpPr>
          <p:cNvPr id="3" name="Содержимое 2"/>
          <p:cNvSpPr>
            <a:spLocks noGrp="1"/>
          </p:cNvSpPr>
          <p:nvPr>
            <p:ph idx="1"/>
          </p:nvPr>
        </p:nvSpPr>
        <p:spPr>
          <a:xfrm>
            <a:off x="457200" y="4077072"/>
            <a:ext cx="7239000" cy="2378664"/>
          </a:xfrm>
        </p:spPr>
        <p:txBody>
          <a:bodyPr>
            <a:normAutofit lnSpcReduction="10000"/>
          </a:bodyPr>
          <a:lstStyle/>
          <a:p>
            <a:pPr lvl="0"/>
            <a:r>
              <a:rPr lang="ru-RU" i="1" dirty="0" smtClean="0"/>
              <a:t>принцип национального режима </a:t>
            </a:r>
            <a:r>
              <a:rPr lang="ru-RU" dirty="0" smtClean="0"/>
              <a:t>означает, что опубликованные произведения граждан любого государства пользуются в другом государстве охраной, которую такое государство предоставляет произведениям своих граждан;</a:t>
            </a:r>
          </a:p>
          <a:p>
            <a:endParaRPr lang="ru-RU" dirty="0"/>
          </a:p>
        </p:txBody>
      </p:sp>
    </p:spTree>
  </p:cSld>
  <p:clrMapOvr>
    <a:masterClrMapping/>
  </p:clrMapOvr>
  <p:transition>
    <p:dissolve/>
    <p:sndAc>
      <p:stSnd>
        <p:snd r:embed="rId2" name="laser.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5122912" cy="5907056"/>
          </a:xfrm>
        </p:spPr>
        <p:txBody>
          <a:bodyPr>
            <a:normAutofit fontScale="92500" lnSpcReduction="10000"/>
          </a:bodyPr>
          <a:lstStyle/>
          <a:p>
            <a:pPr lvl="0"/>
            <a:r>
              <a:rPr lang="ru-RU" i="1" dirty="0" smtClean="0"/>
              <a:t>принцип государственной охраны прав авторов </a:t>
            </a:r>
            <a:r>
              <a:rPr lang="ru-RU" dirty="0" smtClean="0"/>
              <a:t>и других обладателей авторских прав означает, что каждое государство обязано принять меры для обеспечения эффективной охраны прав авторов на научные, литературные и художественные произведения;</a:t>
            </a:r>
          </a:p>
          <a:p>
            <a:r>
              <a:rPr lang="ru-RU" dirty="0" smtClean="0"/>
              <a:t>• </a:t>
            </a:r>
            <a:r>
              <a:rPr lang="ru-RU" i="1" dirty="0" smtClean="0"/>
              <a:t>принцип соблюдения формальностей </a:t>
            </a:r>
            <a:r>
              <a:rPr lang="ru-RU" dirty="0" smtClean="0"/>
              <a:t>сводится к следующим атрибутам авторского права, используемым совместно: знак У, имя автора и год первого опубликования произведения.</a:t>
            </a:r>
          </a:p>
          <a:p>
            <a:endParaRPr lang="ru-RU" dirty="0"/>
          </a:p>
        </p:txBody>
      </p:sp>
      <p:pic>
        <p:nvPicPr>
          <p:cNvPr id="27650" name="Picture 2" descr="http://im0-tub-ru.yandex.net/i?id=373306306-48-72&amp;n=21"/>
          <p:cNvPicPr>
            <a:picLocks noChangeAspect="1" noChangeArrowheads="1"/>
          </p:cNvPicPr>
          <p:nvPr/>
        </p:nvPicPr>
        <p:blipFill>
          <a:blip r:embed="rId3" cstate="print"/>
          <a:srcRect/>
          <a:stretch>
            <a:fillRect/>
          </a:stretch>
        </p:blipFill>
        <p:spPr bwMode="auto">
          <a:xfrm>
            <a:off x="5436096" y="1988840"/>
            <a:ext cx="2647553" cy="3733006"/>
          </a:xfrm>
          <a:prstGeom prst="rect">
            <a:avLst/>
          </a:prstGeom>
          <a:noFill/>
        </p:spPr>
      </p:pic>
    </p:spTree>
  </p:cSld>
  <p:clrMapOvr>
    <a:masterClrMapping/>
  </p:clrMapOvr>
  <p:transition>
    <p:cut/>
    <p:sndAc>
      <p:stSnd>
        <p:snd r:embed="rId2" name="explode.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im7-tub-ru.yandex.net/i?id=336211156-21-72&amp;n=21"/>
          <p:cNvPicPr>
            <a:picLocks noChangeAspect="1" noChangeArrowheads="1"/>
          </p:cNvPicPr>
          <p:nvPr/>
        </p:nvPicPr>
        <p:blipFill>
          <a:blip r:embed="rId3" cstate="print">
            <a:lum bright="36000" contrast="11000"/>
          </a:blip>
          <a:srcRect/>
          <a:stretch>
            <a:fillRect/>
          </a:stretch>
        </p:blipFill>
        <p:spPr bwMode="auto">
          <a:xfrm>
            <a:off x="611560" y="332656"/>
            <a:ext cx="7128792" cy="5688632"/>
          </a:xfrm>
          <a:prstGeom prst="rect">
            <a:avLst/>
          </a:prstGeom>
          <a:noFill/>
        </p:spPr>
      </p:pic>
      <p:sp>
        <p:nvSpPr>
          <p:cNvPr id="3" name="Содержимое 2"/>
          <p:cNvSpPr>
            <a:spLocks noGrp="1"/>
          </p:cNvSpPr>
          <p:nvPr>
            <p:ph idx="1"/>
          </p:nvPr>
        </p:nvSpPr>
        <p:spPr>
          <a:xfrm>
            <a:off x="457200" y="188640"/>
            <a:ext cx="7239000" cy="6267096"/>
          </a:xfrm>
        </p:spPr>
        <p:txBody>
          <a:bodyPr>
            <a:normAutofit/>
          </a:bodyPr>
          <a:lstStyle/>
          <a:p>
            <a:pPr>
              <a:buNone/>
            </a:pPr>
            <a:r>
              <a:rPr lang="ru-RU" dirty="0" smtClean="0"/>
              <a:t>Учитывая потребности развивающихся стран в доступе к произведениям науки, литературы и искусства других стран, Конвенция признала </a:t>
            </a:r>
            <a:r>
              <a:rPr lang="ru-RU" i="1" dirty="0" smtClean="0"/>
              <a:t>право на перевод, </a:t>
            </a:r>
            <a:r>
              <a:rPr lang="ru-RU" dirty="0" smtClean="0"/>
              <a:t>но ограничила его некоторыми условиями. К примеру, если какое-либо зарубежное произведение в течение семи лет не было выпущено в переводе на одном из национальном языков, то это произведение может быть переведено на национальный язык с выполнением упрощенной процедуры получения лицензии на перевод и его опубликование.</a:t>
            </a:r>
          </a:p>
          <a:p>
            <a:pPr>
              <a:buNone/>
            </a:pPr>
            <a:endParaRPr lang="ru-RU" dirty="0"/>
          </a:p>
        </p:txBody>
      </p:sp>
    </p:spTree>
  </p:cSld>
  <p:clrMapOvr>
    <a:masterClrMapping/>
  </p:clrMapOvr>
  <p:transition>
    <p:wedge/>
    <p:sndAc>
      <p:stSnd>
        <p:snd r:embed="rId2" name="cashreg.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239000" cy="6051072"/>
          </a:xfrm>
        </p:spPr>
        <p:txBody>
          <a:bodyPr>
            <a:normAutofit/>
          </a:bodyPr>
          <a:lstStyle/>
          <a:p>
            <a:r>
              <a:rPr lang="ru-RU" i="1" dirty="0" smtClean="0"/>
              <a:t>Срок действия авторского права </a:t>
            </a:r>
            <a:r>
              <a:rPr lang="ru-RU" dirty="0" smtClean="0"/>
              <a:t>включает в себя период жизни автора и 25 лет после его смерти.</a:t>
            </a:r>
          </a:p>
          <a:p>
            <a:r>
              <a:rPr lang="ru-RU" dirty="0" smtClean="0"/>
              <a:t>Всемирная конвенция об авторском праве вступила в силу 16 сентября 1955 года.</a:t>
            </a:r>
          </a:p>
          <a:p>
            <a:r>
              <a:rPr lang="ru-RU" dirty="0" smtClean="0"/>
              <a:t>В 1971 году в Париже на заседании Международной конференции государств—членов ЮНЕСКО принята новая редакция Конвенции, вступившая в силу в 1974 году.</a:t>
            </a:r>
          </a:p>
          <a:p>
            <a:r>
              <a:rPr lang="ru-RU" dirty="0" smtClean="0"/>
              <a:t>Российская Федерация связана Всемирной конвенцией об авторском праве в редакции 1952 года с 27 мая 1973 года.</a:t>
            </a:r>
          </a:p>
          <a:p>
            <a:endParaRPr lang="ru-RU" dirty="0" smtClean="0"/>
          </a:p>
          <a:p>
            <a:pPr>
              <a:buNone/>
            </a:pPr>
            <a:endParaRPr lang="ru-RU" dirty="0"/>
          </a:p>
        </p:txBody>
      </p:sp>
    </p:spTree>
  </p:cSld>
  <p:clrMapOvr>
    <a:masterClrMapping/>
  </p:clrMapOvr>
  <p:transition>
    <p:sndAc>
      <p:stSnd>
        <p:snd r:embed="rId2" name="voltage.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3541008"/>
          </a:xfrm>
        </p:spPr>
        <p:txBody>
          <a:bodyPr>
            <a:normAutofit fontScale="90000"/>
          </a:bodyPr>
          <a:lstStyle/>
          <a:p>
            <a:r>
              <a:rPr lang="ru-RU" dirty="0" smtClean="0"/>
              <a:t>Женевская конвенция об охране интересов  производителей  фонограмм от незаконного воспроизводства их фонограмм</a:t>
            </a:r>
            <a:endParaRPr lang="ru-RU" dirty="0"/>
          </a:p>
        </p:txBody>
      </p:sp>
      <p:pic>
        <p:nvPicPr>
          <p:cNvPr id="22530" name="Picture 2" descr="http://im0-tub-ru.yandex.net/i?id=33303073-01-16f-82635&amp;n=21"/>
          <p:cNvPicPr>
            <a:picLocks noChangeAspect="1" noChangeArrowheads="1"/>
          </p:cNvPicPr>
          <p:nvPr/>
        </p:nvPicPr>
        <p:blipFill>
          <a:blip r:embed="rId3" cstate="print"/>
          <a:srcRect/>
          <a:stretch>
            <a:fillRect/>
          </a:stretch>
        </p:blipFill>
        <p:spPr bwMode="auto">
          <a:xfrm>
            <a:off x="3347864" y="3645024"/>
            <a:ext cx="4392488" cy="2952328"/>
          </a:xfrm>
          <a:prstGeom prst="rect">
            <a:avLst/>
          </a:prstGeom>
          <a:noFill/>
        </p:spPr>
      </p:pic>
    </p:spTree>
  </p:cSld>
  <p:clrMapOvr>
    <a:masterClrMapping/>
  </p:clrMapOvr>
  <p:transition>
    <p:sndAc>
      <p:stSnd>
        <p:snd r:embed="rId2" name="type.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88640"/>
            <a:ext cx="7239000" cy="5403000"/>
          </a:xfrm>
        </p:spPr>
        <p:txBody>
          <a:bodyPr/>
          <a:lstStyle/>
          <a:p>
            <a:pPr>
              <a:buNone/>
            </a:pPr>
            <a:r>
              <a:rPr lang="ru-RU" dirty="0" smtClean="0"/>
              <a:t>Женевская конвенция появилась для ограничения пиратства фонограмм, которое началось в конце 60-х годов в основном с появлением высококачественных аналоговых систем магнитной записи. В результате рынок оказался наводнен дешевыми пиратскими аудиокассетами.</a:t>
            </a:r>
          </a:p>
          <a:p>
            <a:pPr>
              <a:buNone/>
            </a:pPr>
            <a:endParaRPr lang="ru-RU" dirty="0"/>
          </a:p>
        </p:txBody>
      </p:sp>
      <p:pic>
        <p:nvPicPr>
          <p:cNvPr id="33794" name="Picture 2" descr="http://im7-tub-ru.yandex.net/i?id=457520572-23-72&amp;n=21"/>
          <p:cNvPicPr>
            <a:picLocks noChangeAspect="1" noChangeArrowheads="1"/>
          </p:cNvPicPr>
          <p:nvPr/>
        </p:nvPicPr>
        <p:blipFill>
          <a:blip r:embed="rId3" cstate="print"/>
          <a:srcRect/>
          <a:stretch>
            <a:fillRect/>
          </a:stretch>
        </p:blipFill>
        <p:spPr bwMode="auto">
          <a:xfrm>
            <a:off x="3563888" y="3284984"/>
            <a:ext cx="4342606" cy="3300958"/>
          </a:xfrm>
          <a:prstGeom prst="rect">
            <a:avLst/>
          </a:prstGeom>
          <a:noFill/>
        </p:spPr>
      </p:pic>
    </p:spTree>
  </p:cSld>
  <p:clrMapOvr>
    <a:masterClrMapping/>
  </p:clrMapOvr>
  <p:transition>
    <p:sndAc>
      <p:stSnd>
        <p:snd r:embed="rId2" name="breeze.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7239000" cy="6858000"/>
          </a:xfrm>
        </p:spPr>
        <p:txBody>
          <a:bodyPr>
            <a:normAutofit lnSpcReduction="10000"/>
          </a:bodyPr>
          <a:lstStyle/>
          <a:p>
            <a:r>
              <a:rPr lang="ru-RU" dirty="0" smtClean="0"/>
              <a:t>Конвенция предусматривает обязанность своих членов охранять интересы производителей фонограмм от воспроизведения экземпляров фонограмм без согласия правообладателя, а также от импорта таких экземпляров с целью их распространения для всеобщего сведения.</a:t>
            </a:r>
          </a:p>
          <a:p>
            <a:r>
              <a:rPr lang="ru-RU" dirty="0" smtClean="0"/>
              <a:t>Продолжительность охраны должна составлять, по меньшей мере, 20 лет, считая с момента первой публикации фонограммы.</a:t>
            </a:r>
          </a:p>
          <a:p>
            <a:r>
              <a:rPr lang="ru-RU" dirty="0" smtClean="0"/>
              <a:t>Женевская конвенция была принята в 1971 году. По состоянию на 15 июля 1999 года ее членами являются 57 государств</a:t>
            </a:r>
            <a:r>
              <a:rPr lang="ru-RU" baseline="30000" dirty="0" smtClean="0"/>
              <a:t>3</a:t>
            </a:r>
            <a:r>
              <a:rPr lang="ru-RU" dirty="0" smtClean="0"/>
              <a:t>, в том числе США с 1974 года, Россия с 1995 года, Украина с 1999 года. Республика Беларусь предпринимает меры по ратификации Женевской конвенции</a:t>
            </a:r>
            <a:r>
              <a:rPr lang="en-US" dirty="0" smtClean="0"/>
              <a:t>.</a:t>
            </a:r>
            <a:endParaRPr lang="ru-RU" dirty="0" smtClean="0"/>
          </a:p>
          <a:p>
            <a:endParaRPr lang="ru-RU" dirty="0" smtClean="0"/>
          </a:p>
          <a:p>
            <a:endParaRPr lang="ru-RU" dirty="0" smtClean="0"/>
          </a:p>
          <a:p>
            <a:endParaRPr lang="ru-RU" dirty="0"/>
          </a:p>
        </p:txBody>
      </p:sp>
    </p:spTree>
  </p:cSld>
  <p:clrMapOvr>
    <a:masterClrMapping/>
  </p:clrMapOvr>
  <p:transition>
    <p:dissolve/>
    <p:sndAc>
      <p:stSnd>
        <p:snd r:embed="rId2" name="applause.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2460888"/>
          </a:xfrm>
        </p:spPr>
        <p:txBody>
          <a:bodyPr>
            <a:normAutofit fontScale="90000"/>
          </a:bodyPr>
          <a:lstStyle/>
          <a:p>
            <a:r>
              <a:rPr lang="ru-RU" dirty="0" smtClean="0"/>
              <a:t>Брюссельская конвенция о распространении   несущих программы сигналов, передаваемых через спутники</a:t>
            </a:r>
            <a:endParaRPr lang="ru-RU" dirty="0"/>
          </a:p>
        </p:txBody>
      </p:sp>
      <p:sp>
        <p:nvSpPr>
          <p:cNvPr id="3" name="Содержимое 2"/>
          <p:cNvSpPr>
            <a:spLocks noGrp="1"/>
          </p:cNvSpPr>
          <p:nvPr>
            <p:ph idx="1"/>
          </p:nvPr>
        </p:nvSpPr>
        <p:spPr>
          <a:xfrm>
            <a:off x="467544" y="2924944"/>
            <a:ext cx="7228656" cy="3530792"/>
          </a:xfrm>
        </p:spPr>
        <p:txBody>
          <a:bodyPr>
            <a:normAutofit lnSpcReduction="10000"/>
          </a:bodyPr>
          <a:lstStyle/>
          <a:p>
            <a:r>
              <a:rPr lang="ru-RU" dirty="0" smtClean="0"/>
              <a:t>Конвенция появилась в ответ на широкое распространение в середине 70-х годов спутников связи для международных телекоммуникаций, включая </a:t>
            </a:r>
            <a:r>
              <a:rPr lang="ru-RU" i="1" dirty="0" smtClean="0"/>
              <a:t>передачу в эфир. </a:t>
            </a:r>
            <a:r>
              <a:rPr lang="ru-RU" dirty="0" smtClean="0"/>
              <a:t>В соответствии с Римской конвенцией </a:t>
            </a:r>
            <a:r>
              <a:rPr lang="ru-RU" i="1" dirty="0" smtClean="0"/>
              <a:t>под передачей в эфир понимается передача беспроволочными средствами звуков и (или) изображений для приема публикой. </a:t>
            </a:r>
            <a:endParaRPr lang="ru-RU" dirty="0"/>
          </a:p>
        </p:txBody>
      </p:sp>
    </p:spTree>
  </p:cSld>
  <p:clrMapOvr>
    <a:masterClrMapping/>
  </p:clrMapOvr>
  <p:transition>
    <p:cut/>
    <p:sndAc>
      <p:stSnd>
        <p:snd r:embed="rId2" name="suction.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7239000" cy="5835048"/>
          </a:xfrm>
        </p:spPr>
        <p:txBody>
          <a:bodyPr>
            <a:normAutofit/>
          </a:bodyPr>
          <a:lstStyle/>
          <a:p>
            <a:r>
              <a:rPr lang="ru-RU" dirty="0" smtClean="0"/>
              <a:t>Конвенция предусматривает обязанность каждого государства принимать надлежащие меры по предотвращению незаконного распространения на своей или со своей </a:t>
            </a:r>
            <a:r>
              <a:rPr lang="ru-RU" dirty="0" err="1" smtClean="0"/>
              <a:t>терри-тории</a:t>
            </a:r>
            <a:r>
              <a:rPr lang="ru-RU" dirty="0" smtClean="0"/>
              <a:t> несущих программы сигналов, передаваемые через спутники. Распространение считается незаконным, если не было получено разрешение от вещательной организации. Однако положения этой Конвенции не применяются, когда распространение сигналов производится со спутников прямого вещания.</a:t>
            </a:r>
          </a:p>
          <a:p>
            <a:endParaRPr lang="ru-RU" dirty="0"/>
          </a:p>
        </p:txBody>
      </p:sp>
    </p:spTree>
  </p:cSld>
  <p:clrMapOvr>
    <a:masterClrMapping/>
  </p:clrMapOvr>
  <p:transition>
    <p:cut/>
    <p:sndAc>
      <p:stSnd>
        <p:snd r:embed="rId2" name="push.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239000" cy="6123080"/>
          </a:xfrm>
        </p:spPr>
        <p:txBody>
          <a:bodyPr/>
          <a:lstStyle/>
          <a:p>
            <a:r>
              <a:rPr lang="ru-RU" dirty="0" smtClean="0"/>
              <a:t>Конвенция была заключена в 1974 году в Брюсселе. По состоянию на 15 июля 1999 года только 23 государства являются ее членами; в их числе США, несколько европейских стран, причем за последние 3 года к ней присоединилось лишь б стран. С 20 января 1989 года членом этой Конвенции стал СССР. Российская Федерация является членом этой конвенции как правопреемник СССР.</a:t>
            </a:r>
          </a:p>
          <a:p>
            <a:endParaRPr lang="ru-RU" dirty="0"/>
          </a:p>
        </p:txBody>
      </p:sp>
      <p:pic>
        <p:nvPicPr>
          <p:cNvPr id="29698" name="Picture 2" descr="http://im8-tub-ru.yandex.net/i?id=501255087-02-72&amp;n=21"/>
          <p:cNvPicPr>
            <a:picLocks noChangeAspect="1" noChangeArrowheads="1"/>
          </p:cNvPicPr>
          <p:nvPr/>
        </p:nvPicPr>
        <p:blipFill>
          <a:blip r:embed="rId3" cstate="print"/>
          <a:srcRect/>
          <a:stretch>
            <a:fillRect/>
          </a:stretch>
        </p:blipFill>
        <p:spPr bwMode="auto">
          <a:xfrm>
            <a:off x="3995936" y="4365104"/>
            <a:ext cx="3921224" cy="2220838"/>
          </a:xfrm>
          <a:prstGeom prst="rect">
            <a:avLst/>
          </a:prstGeom>
          <a:noFill/>
        </p:spPr>
      </p:pic>
    </p:spTree>
  </p:cSld>
  <p:clrMapOvr>
    <a:masterClrMapping/>
  </p:clrMapOvr>
  <p:transition>
    <p:wipe dir="u"/>
    <p:sndAc>
      <p:stSnd>
        <p:snd r:embed="rId2" name="push.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содержание</a:t>
            </a:r>
            <a:endParaRPr lang="ru-RU" dirty="0"/>
          </a:p>
        </p:txBody>
      </p:sp>
      <p:sp>
        <p:nvSpPr>
          <p:cNvPr id="3" name="Содержимое 2"/>
          <p:cNvSpPr>
            <a:spLocks noGrp="1"/>
          </p:cNvSpPr>
          <p:nvPr>
            <p:ph idx="1"/>
          </p:nvPr>
        </p:nvSpPr>
        <p:spPr/>
        <p:txBody>
          <a:bodyPr>
            <a:normAutofit lnSpcReduction="10000"/>
          </a:bodyPr>
          <a:lstStyle/>
          <a:p>
            <a:r>
              <a:rPr lang="ru-RU" dirty="0" smtClean="0"/>
              <a:t>История возникновения</a:t>
            </a:r>
          </a:p>
          <a:p>
            <a:r>
              <a:rPr lang="ru-RU" i="1" dirty="0" smtClean="0"/>
              <a:t>Бернская конвенция об охране литературных и художественных произведений</a:t>
            </a:r>
          </a:p>
          <a:p>
            <a:r>
              <a:rPr lang="ru-RU" dirty="0" smtClean="0"/>
              <a:t>Всемирная конвенция об авторском праве</a:t>
            </a:r>
          </a:p>
          <a:p>
            <a:r>
              <a:rPr lang="ru-RU" dirty="0" smtClean="0"/>
              <a:t>Женевская конвенция об охране интересов  производителей  фонограмм от незаконного воспроизводства их фонограмм</a:t>
            </a:r>
          </a:p>
          <a:p>
            <a:r>
              <a:rPr lang="ru-RU" dirty="0" smtClean="0"/>
              <a:t>Брюссельская конвенция о распространении   несущих программы сигналов, передаваемых через спутники</a:t>
            </a:r>
          </a:p>
          <a:p>
            <a:pPr>
              <a:buNone/>
            </a:pPr>
            <a:endParaRPr lang="ru-RU" dirty="0" smtClean="0"/>
          </a:p>
          <a:p>
            <a:endParaRPr lang="ru-RU" dirty="0"/>
          </a:p>
        </p:txBody>
      </p:sp>
    </p:spTree>
  </p:cSld>
  <p:clrMapOvr>
    <a:masterClrMapping/>
  </p:clrMapOvr>
  <p:transition>
    <p:wipe/>
    <p:sndAc>
      <p:stSnd>
        <p:snd r:embed="rId2" name="wind.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Список литературы</a:t>
            </a:r>
            <a:endParaRPr lang="ru-RU" dirty="0"/>
          </a:p>
        </p:txBody>
      </p:sp>
      <p:sp>
        <p:nvSpPr>
          <p:cNvPr id="3" name="Содержимое 2"/>
          <p:cNvSpPr>
            <a:spLocks noGrp="1"/>
          </p:cNvSpPr>
          <p:nvPr>
            <p:ph idx="1"/>
          </p:nvPr>
        </p:nvSpPr>
        <p:spPr/>
        <p:txBody>
          <a:bodyPr/>
          <a:lstStyle/>
          <a:p>
            <a:r>
              <a:rPr lang="ru-RU" i="1" dirty="0" smtClean="0"/>
              <a:t>Правовая система «Консультант». Тексты рассматриваемых документов.</a:t>
            </a:r>
          </a:p>
          <a:p>
            <a:r>
              <a:rPr lang="ru-RU" i="1" dirty="0" smtClean="0"/>
              <a:t>Близнец И. А., Леонтьев К. Б.</a:t>
            </a:r>
            <a:r>
              <a:rPr lang="ru-RU" dirty="0" smtClean="0"/>
              <a:t> Авторское право и смежные права: учеб / под. ред. И. А. Близнеца. — М.: Проспект, 2009. </a:t>
            </a:r>
          </a:p>
          <a:p>
            <a:r>
              <a:rPr lang="ru-RU" i="1" dirty="0" err="1" smtClean="0"/>
              <a:t>Липцик</a:t>
            </a:r>
            <a:r>
              <a:rPr lang="ru-RU" i="1" dirty="0" smtClean="0"/>
              <a:t> Д.</a:t>
            </a:r>
            <a:r>
              <a:rPr lang="ru-RU" dirty="0" smtClean="0"/>
              <a:t> Авторское право и смежные права  М.: </a:t>
            </a:r>
            <a:r>
              <a:rPr lang="ru-RU" dirty="0" err="1" smtClean="0"/>
              <a:t>Ладомир</a:t>
            </a:r>
            <a:r>
              <a:rPr lang="ru-RU" dirty="0" smtClean="0"/>
              <a:t>; Изд-во ЮНЕСКО, 2009</a:t>
            </a:r>
          </a:p>
          <a:p>
            <a:r>
              <a:rPr lang="ru-RU" i="1" dirty="0" smtClean="0"/>
              <a:t>Минков А. М.</a:t>
            </a:r>
            <a:r>
              <a:rPr lang="ru-RU" dirty="0" smtClean="0"/>
              <a:t> Международная охрана интеллектуальной собственности. — СПб.: Питер, 2008</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возникновения</a:t>
            </a: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Авторское право законодательно охраняется с 1709 года, когда Британский парламент ввел в действие Статут Анны — первый в мире закон об авторском праве. С тех пор авторское право стало признаваться и охраняться в других странах — в США с 1790 года, во Франции с 1791 года, в Российской империи — с 1828 года. В середине </a:t>
            </a:r>
            <a:r>
              <a:rPr lang="en-US" dirty="0" smtClean="0"/>
              <a:t>XIX</a:t>
            </a:r>
            <a:r>
              <a:rPr lang="ru-RU" dirty="0" smtClean="0"/>
              <a:t> века были заключены двусторонние и многосторонние межгосударственные договоры о взаимной охране авторского права и возникла потребность в унифицированной системе охраны</a:t>
            </a:r>
            <a:endParaRPr lang="ru-RU" dirty="0"/>
          </a:p>
        </p:txBody>
      </p:sp>
    </p:spTree>
  </p:cSld>
  <p:clrMapOvr>
    <a:masterClrMapping/>
  </p:clrMapOvr>
  <p:transition>
    <p:wedge/>
    <p:sndAc>
      <p:stSnd>
        <p:snd r:embed="rId2" name="drumroll.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4680520" cy="6597352"/>
          </a:xfrm>
        </p:spPr>
        <p:txBody>
          <a:bodyPr>
            <a:normAutofit lnSpcReduction="10000"/>
          </a:bodyPr>
          <a:lstStyle/>
          <a:p>
            <a:pPr>
              <a:buNone/>
            </a:pPr>
            <a:r>
              <a:rPr lang="ru-RU" dirty="0" smtClean="0"/>
              <a:t>9 сентября 1886 года в Берне был заключен первый международный договор по охране прав авторов — </a:t>
            </a:r>
            <a:r>
              <a:rPr lang="ru-RU" i="1" dirty="0" smtClean="0"/>
              <a:t>Бернская конвенция об охране литературных и художественных произведений. </a:t>
            </a:r>
            <a:r>
              <a:rPr lang="ru-RU" dirty="0" smtClean="0"/>
              <a:t>В этой Конвенции государства выразили свое намерение наиболее эффективным и унифицированным образом защищать права авторов на литературные и художественные произведения.</a:t>
            </a:r>
          </a:p>
          <a:p>
            <a:pPr>
              <a:buNone/>
            </a:pPr>
            <a:endParaRPr lang="ru-RU" dirty="0"/>
          </a:p>
        </p:txBody>
      </p:sp>
      <p:pic>
        <p:nvPicPr>
          <p:cNvPr id="19460" name="Picture 4" descr="http://im2-tub-ru.yandex.net/i?id=23728041-08-72&amp;n=21"/>
          <p:cNvPicPr>
            <a:picLocks noChangeAspect="1" noChangeArrowheads="1"/>
          </p:cNvPicPr>
          <p:nvPr/>
        </p:nvPicPr>
        <p:blipFill>
          <a:blip r:embed="rId3" cstate="print"/>
          <a:srcRect/>
          <a:stretch>
            <a:fillRect/>
          </a:stretch>
        </p:blipFill>
        <p:spPr bwMode="auto">
          <a:xfrm>
            <a:off x="5076056" y="836712"/>
            <a:ext cx="2880320" cy="4176464"/>
          </a:xfrm>
          <a:prstGeom prst="rect">
            <a:avLst/>
          </a:prstGeom>
          <a:noFill/>
        </p:spPr>
      </p:pic>
    </p:spTree>
  </p:cSld>
  <p:clrMapOvr>
    <a:masterClrMapping/>
  </p:clrMapOvr>
  <p:transition>
    <p:dissolve/>
    <p:sndAc>
      <p:stSnd>
        <p:snd r:embed="rId2" name="coin.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2028840"/>
          </a:xfrm>
        </p:spPr>
        <p:txBody>
          <a:bodyPr>
            <a:normAutofit fontScale="90000"/>
          </a:bodyPr>
          <a:lstStyle/>
          <a:p>
            <a:r>
              <a:rPr lang="ru-RU" i="1" dirty="0" smtClean="0"/>
              <a:t>Бернская конвенция основывается на следующих принципах:</a:t>
            </a:r>
            <a:r>
              <a:rPr lang="ru-RU" dirty="0" smtClean="0"/>
              <a:t/>
            </a:r>
            <a:br>
              <a:rPr lang="ru-RU" dirty="0" smtClean="0"/>
            </a:br>
            <a:endParaRPr lang="ru-RU" dirty="0"/>
          </a:p>
        </p:txBody>
      </p:sp>
      <p:sp>
        <p:nvSpPr>
          <p:cNvPr id="3" name="Содержимое 2"/>
          <p:cNvSpPr>
            <a:spLocks noGrp="1"/>
          </p:cNvSpPr>
          <p:nvPr>
            <p:ph idx="1"/>
          </p:nvPr>
        </p:nvSpPr>
        <p:spPr>
          <a:xfrm>
            <a:off x="457200" y="1916832"/>
            <a:ext cx="7355160" cy="5256584"/>
          </a:xfrm>
        </p:spPr>
        <p:txBody>
          <a:bodyPr>
            <a:normAutofit fontScale="77500" lnSpcReduction="20000"/>
          </a:bodyPr>
          <a:lstStyle/>
          <a:p>
            <a:pPr lvl="0"/>
            <a:r>
              <a:rPr lang="ru-RU" i="1" dirty="0" smtClean="0"/>
              <a:t>принцип национального режима </a:t>
            </a:r>
            <a:r>
              <a:rPr lang="ru-RU" dirty="0" smtClean="0"/>
              <a:t>означает, что </a:t>
            </a:r>
            <a:r>
              <a:rPr lang="ru-RU" dirty="0" err="1" smtClean="0"/>
              <a:t>произ</a:t>
            </a:r>
            <a:r>
              <a:rPr lang="ru-RU" dirty="0" smtClean="0"/>
              <a:t/>
            </a:r>
            <a:br>
              <a:rPr lang="ru-RU" dirty="0" smtClean="0"/>
            </a:br>
            <a:r>
              <a:rPr lang="ru-RU" dirty="0" smtClean="0"/>
              <a:t>ведения, страной происхождения которых является</a:t>
            </a:r>
            <a:br>
              <a:rPr lang="ru-RU" dirty="0" smtClean="0"/>
            </a:br>
            <a:r>
              <a:rPr lang="ru-RU" dirty="0" smtClean="0"/>
              <a:t>одно из государств Бернского Союза, пользуются во</a:t>
            </a:r>
            <a:br>
              <a:rPr lang="ru-RU" dirty="0" smtClean="0"/>
            </a:br>
            <a:r>
              <a:rPr lang="ru-RU" dirty="0" smtClean="0"/>
              <a:t>всех государствах Союза той же охраной, какая </a:t>
            </a:r>
            <a:r>
              <a:rPr lang="ru-RU" dirty="0" err="1" smtClean="0"/>
              <a:t>пре</a:t>
            </a:r>
            <a:r>
              <a:rPr lang="ru-RU" dirty="0" smtClean="0"/>
              <a:t/>
            </a:r>
            <a:br>
              <a:rPr lang="ru-RU" dirty="0" smtClean="0"/>
            </a:br>
            <a:r>
              <a:rPr lang="ru-RU" dirty="0" smtClean="0"/>
              <a:t>доставляется произведениям их собственных граждан;</a:t>
            </a:r>
          </a:p>
          <a:p>
            <a:pPr lvl="0">
              <a:buNone/>
            </a:pPr>
            <a:endParaRPr lang="ru-RU" dirty="0" smtClean="0"/>
          </a:p>
          <a:p>
            <a:pPr lvl="0"/>
            <a:r>
              <a:rPr lang="ru-RU" i="1" dirty="0" smtClean="0"/>
              <a:t>принцип автоматической охраны </a:t>
            </a:r>
            <a:r>
              <a:rPr lang="ru-RU" dirty="0" smtClean="0"/>
              <a:t>означает, что охра</a:t>
            </a:r>
            <a:br>
              <a:rPr lang="ru-RU" dirty="0" smtClean="0"/>
            </a:br>
            <a:r>
              <a:rPr lang="ru-RU" dirty="0" smtClean="0"/>
              <a:t>на не обуславливается выполнением каких-либо фор</a:t>
            </a:r>
            <a:br>
              <a:rPr lang="ru-RU" dirty="0" smtClean="0"/>
            </a:br>
            <a:r>
              <a:rPr lang="ru-RU" dirty="0" err="1" smtClean="0"/>
              <a:t>мальностей</a:t>
            </a:r>
            <a:r>
              <a:rPr lang="ru-RU" dirty="0" smtClean="0"/>
              <a:t>;</a:t>
            </a:r>
          </a:p>
          <a:p>
            <a:pPr lvl="0">
              <a:buNone/>
            </a:pPr>
            <a:endParaRPr lang="ru-RU" dirty="0" smtClean="0"/>
          </a:p>
          <a:p>
            <a:pPr lvl="0"/>
            <a:r>
              <a:rPr lang="ru-RU" i="1" dirty="0" smtClean="0"/>
              <a:t>принцип независимости охраны </a:t>
            </a:r>
            <a:r>
              <a:rPr lang="ru-RU" dirty="0" smtClean="0"/>
              <a:t>гарантирует охрану</a:t>
            </a:r>
            <a:br>
              <a:rPr lang="ru-RU" dirty="0" smtClean="0"/>
            </a:br>
            <a:r>
              <a:rPr lang="ru-RU" dirty="0" smtClean="0"/>
              <a:t>независимо от наличия охраны в стране </a:t>
            </a:r>
            <a:r>
              <a:rPr lang="ru-RU" dirty="0" err="1" smtClean="0"/>
              <a:t>происхожде</a:t>
            </a:r>
            <a:r>
              <a:rPr lang="ru-RU" dirty="0" smtClean="0"/>
              <a:t/>
            </a:r>
            <a:br>
              <a:rPr lang="ru-RU" dirty="0" smtClean="0"/>
            </a:br>
            <a:r>
              <a:rPr lang="ru-RU" dirty="0" err="1" smtClean="0"/>
              <a:t>ния</a:t>
            </a:r>
            <a:r>
              <a:rPr lang="ru-RU" dirty="0" smtClean="0"/>
              <a:t> произведения;</a:t>
            </a:r>
          </a:p>
          <a:p>
            <a:pPr lvl="0">
              <a:buNone/>
            </a:pPr>
            <a:endParaRPr lang="ru-RU" dirty="0" smtClean="0"/>
          </a:p>
          <a:p>
            <a:pPr lvl="0"/>
            <a:r>
              <a:rPr lang="ru-RU" i="1" dirty="0" smtClean="0"/>
              <a:t>принцип ретроактивной охраны </a:t>
            </a:r>
            <a:r>
              <a:rPr lang="ru-RU" dirty="0" smtClean="0"/>
              <a:t>гарантирует охрану</a:t>
            </a:r>
            <a:br>
              <a:rPr lang="ru-RU" dirty="0" smtClean="0"/>
            </a:br>
            <a:r>
              <a:rPr lang="ru-RU" dirty="0" smtClean="0"/>
              <a:t>произведений, срок охраны которых не истек в любой</a:t>
            </a:r>
            <a:br>
              <a:rPr lang="ru-RU" dirty="0" smtClean="0"/>
            </a:br>
            <a:r>
              <a:rPr lang="ru-RU" dirty="0" smtClean="0"/>
              <a:t>стране Бернского Союза.</a:t>
            </a:r>
          </a:p>
        </p:txBody>
      </p:sp>
    </p:spTree>
  </p:cSld>
  <p:clrMapOvr>
    <a:masterClrMapping/>
  </p:clrMapOvr>
  <p:transition>
    <p:wipe dir="d"/>
    <p:sndAc>
      <p:stSnd>
        <p:snd r:embed="rId2" name="whoosh.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3252976"/>
          </a:xfrm>
        </p:spPr>
        <p:txBody>
          <a:bodyPr>
            <a:normAutofit fontScale="90000"/>
          </a:bodyPr>
          <a:lstStyle/>
          <a:p>
            <a:r>
              <a:rPr lang="ru-RU" dirty="0" smtClean="0"/>
              <a:t>Конвенция устанавливает </a:t>
            </a:r>
            <a:r>
              <a:rPr lang="ru-RU" i="1" dirty="0" smtClean="0"/>
              <a:t>минимальные нормы охраны, </a:t>
            </a:r>
            <a:r>
              <a:rPr lang="ru-RU" dirty="0" smtClean="0"/>
              <a:t>которые распространяются на подлежащие охране произведения и права, а также на срок охраны.</a:t>
            </a:r>
            <a:br>
              <a:rPr lang="ru-RU" dirty="0" smtClean="0"/>
            </a:br>
            <a:endParaRPr lang="ru-RU" dirty="0"/>
          </a:p>
        </p:txBody>
      </p:sp>
      <p:sp>
        <p:nvSpPr>
          <p:cNvPr id="3" name="Содержимое 2"/>
          <p:cNvSpPr>
            <a:spLocks noGrp="1"/>
          </p:cNvSpPr>
          <p:nvPr>
            <p:ph idx="1"/>
          </p:nvPr>
        </p:nvSpPr>
        <p:spPr>
          <a:xfrm>
            <a:off x="457200" y="3573016"/>
            <a:ext cx="7239000" cy="2882720"/>
          </a:xfrm>
        </p:spPr>
        <p:txBody>
          <a:bodyPr/>
          <a:lstStyle/>
          <a:p>
            <a:pPr lvl="0"/>
            <a:r>
              <a:rPr lang="ru-RU" dirty="0" smtClean="0"/>
              <a:t>Охрана распространяется на любое научное, литера</a:t>
            </a:r>
            <a:br>
              <a:rPr lang="ru-RU" dirty="0" smtClean="0"/>
            </a:br>
            <a:r>
              <a:rPr lang="ru-RU" dirty="0" err="1" smtClean="0"/>
              <a:t>турное</a:t>
            </a:r>
            <a:r>
              <a:rPr lang="ru-RU" dirty="0" smtClean="0"/>
              <a:t> или художественное произведение, независимо от</a:t>
            </a:r>
            <a:br>
              <a:rPr lang="ru-RU" dirty="0" smtClean="0"/>
            </a:br>
            <a:r>
              <a:rPr lang="ru-RU" dirty="0" smtClean="0"/>
              <a:t>способа или формы его выражения.</a:t>
            </a:r>
          </a:p>
          <a:p>
            <a:endParaRPr lang="ru-RU" dirty="0"/>
          </a:p>
        </p:txBody>
      </p:sp>
    </p:spTree>
  </p:cSld>
  <p:clrMapOvr>
    <a:masterClrMapping/>
  </p:clrMapOvr>
  <p:transition>
    <p:wipe dir="u"/>
    <p:sndAc>
      <p:stSnd>
        <p:snd r:embed="rId2" name="explode.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im2-tub-ru.yandex.net/i?id=533511185-40-72&amp;n=21"/>
          <p:cNvPicPr>
            <a:picLocks noChangeAspect="1" noChangeArrowheads="1"/>
          </p:cNvPicPr>
          <p:nvPr/>
        </p:nvPicPr>
        <p:blipFill>
          <a:blip r:embed="rId3" cstate="print">
            <a:lum bright="52000"/>
          </a:blip>
          <a:srcRect/>
          <a:stretch>
            <a:fillRect/>
          </a:stretch>
        </p:blipFill>
        <p:spPr bwMode="auto">
          <a:xfrm>
            <a:off x="0" y="548680"/>
            <a:ext cx="7956376" cy="5893246"/>
          </a:xfrm>
          <a:prstGeom prst="rect">
            <a:avLst/>
          </a:prstGeom>
          <a:noFill/>
        </p:spPr>
      </p:pic>
      <p:sp>
        <p:nvSpPr>
          <p:cNvPr id="3" name="Содержимое 2"/>
          <p:cNvSpPr>
            <a:spLocks noGrp="1"/>
          </p:cNvSpPr>
          <p:nvPr>
            <p:ph idx="1"/>
          </p:nvPr>
        </p:nvSpPr>
        <p:spPr>
          <a:xfrm>
            <a:off x="467544" y="620688"/>
            <a:ext cx="7239000" cy="5400600"/>
          </a:xfrm>
        </p:spPr>
        <p:txBody>
          <a:bodyPr>
            <a:normAutofit fontScale="92500"/>
          </a:bodyPr>
          <a:lstStyle/>
          <a:p>
            <a:pPr lvl="0"/>
            <a:r>
              <a:rPr lang="ru-RU" dirty="0" smtClean="0"/>
              <a:t>Личными неимущественными правами автора признаются:</a:t>
            </a:r>
          </a:p>
          <a:p>
            <a:pPr lvl="0">
              <a:buNone/>
            </a:pPr>
            <a:r>
              <a:rPr lang="ru-RU" dirty="0" smtClean="0"/>
              <a:t>- право авторства на произведение;</a:t>
            </a:r>
          </a:p>
          <a:p>
            <a:pPr lvl="0">
              <a:buNone/>
            </a:pPr>
            <a:r>
              <a:rPr lang="ru-RU" dirty="0" smtClean="0"/>
              <a:t>- право на защиту репутации автора.</a:t>
            </a:r>
          </a:p>
          <a:p>
            <a:pPr>
              <a:buNone/>
            </a:pPr>
            <a:r>
              <a:rPr lang="ru-RU" dirty="0" smtClean="0"/>
              <a:t>-Имущественными правами признаются:</a:t>
            </a:r>
          </a:p>
          <a:p>
            <a:pPr lvl="0">
              <a:buNone/>
            </a:pPr>
            <a:r>
              <a:rPr lang="ru-RU" dirty="0" smtClean="0"/>
              <a:t>-право на воспроизведение произведения;</a:t>
            </a:r>
          </a:p>
          <a:p>
            <a:pPr lvl="0">
              <a:buNone/>
            </a:pPr>
            <a:r>
              <a:rPr lang="ru-RU" dirty="0" smtClean="0"/>
              <a:t>-право на публичное исполнение произведения;</a:t>
            </a:r>
          </a:p>
          <a:p>
            <a:pPr lvl="0">
              <a:buNone/>
            </a:pPr>
            <a:r>
              <a:rPr lang="ru-RU" dirty="0" smtClean="0"/>
              <a:t>-право на сообщение для всеобщего сведения исполнения произведения;</a:t>
            </a:r>
          </a:p>
          <a:p>
            <a:pPr lvl="0">
              <a:buNone/>
            </a:pPr>
            <a:r>
              <a:rPr lang="ru-RU" dirty="0" smtClean="0"/>
              <a:t>-право на переработку произведения.</a:t>
            </a:r>
          </a:p>
          <a:p>
            <a:pPr lvl="0">
              <a:buNone/>
            </a:pPr>
            <a:r>
              <a:rPr lang="ru-RU" dirty="0" smtClean="0"/>
              <a:t>	Продолжительность охраны должна составлять не менее пятидесяти лет после смерти автора.</a:t>
            </a:r>
          </a:p>
          <a:p>
            <a:pPr lvl="0">
              <a:buNone/>
            </a:pPr>
            <a:endParaRPr lang="ru-RU" dirty="0" smtClean="0"/>
          </a:p>
          <a:p>
            <a:pPr>
              <a:buNone/>
            </a:pPr>
            <a:endParaRPr lang="ru-RU" dirty="0"/>
          </a:p>
        </p:txBody>
      </p:sp>
    </p:spTree>
  </p:cSld>
  <p:clrMapOvr>
    <a:masterClrMapping/>
  </p:clrMapOvr>
  <p:transition>
    <p:dissolve/>
    <p:sndAc>
      <p:stSnd>
        <p:snd r:embed="rId2" name="arrow.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Члены </a:t>
            </a:r>
            <a:endParaRPr lang="ru-RU" dirty="0"/>
          </a:p>
        </p:txBody>
      </p:sp>
      <p:sp>
        <p:nvSpPr>
          <p:cNvPr id="3" name="Содержимое 2"/>
          <p:cNvSpPr>
            <a:spLocks noGrp="1"/>
          </p:cNvSpPr>
          <p:nvPr>
            <p:ph idx="1"/>
          </p:nvPr>
        </p:nvSpPr>
        <p:spPr/>
        <p:txBody>
          <a:bodyPr/>
          <a:lstStyle/>
          <a:p>
            <a:pPr>
              <a:buNone/>
            </a:pPr>
            <a:r>
              <a:rPr lang="ru-RU" dirty="0" smtClean="0"/>
              <a:t>Членами Бернской конвенции на 15 июля 1999 года являются 140 государств, в числе которых Россия, Украина, Молдова, Грузия — о 1995 года, Беларусь — с 1997 года, Казахстан, Азербайджан и Кыргызстан — с 1999 года, другими словами, большинство стран СНГ являются членами Бернской конвенции об охране литературных и художественных произведений</a:t>
            </a:r>
            <a:endParaRPr lang="ru-RU" dirty="0"/>
          </a:p>
        </p:txBody>
      </p:sp>
    </p:spTree>
  </p:cSld>
  <p:clrMapOvr>
    <a:masterClrMapping/>
  </p:clrMapOvr>
  <p:transition>
    <p:wipe dir="r"/>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Всемирная конвенция об авторском праве</a:t>
            </a:r>
            <a:endParaRPr lang="ru-RU" dirty="0"/>
          </a:p>
        </p:txBody>
      </p:sp>
      <p:sp>
        <p:nvSpPr>
          <p:cNvPr id="3" name="Содержимое 2"/>
          <p:cNvSpPr>
            <a:spLocks noGrp="1"/>
          </p:cNvSpPr>
          <p:nvPr>
            <p:ph idx="1"/>
          </p:nvPr>
        </p:nvSpPr>
        <p:spPr/>
        <p:txBody>
          <a:bodyPr/>
          <a:lstStyle/>
          <a:p>
            <a:pPr>
              <a:buNone/>
            </a:pPr>
            <a:r>
              <a:rPr lang="ru-RU" dirty="0" smtClean="0"/>
              <a:t>В 1928 году Лига Наций предложила принять меры для унификации законодательства по охране авторских прав в различных странах, поручив изучение этой проблемы Институту интеллектуального сотрудничества Лиги Наций. После войны правопреемником этого института стала ЮНЕСКО. На конференции в Мехико в 1947 году была принята резолюция, призывающая к решению проблемы охраны авторского права в мировом масштабе.</a:t>
            </a:r>
            <a:endParaRPr lang="ru-RU" dirty="0"/>
          </a:p>
        </p:txBody>
      </p:sp>
    </p:spTree>
  </p:cSld>
  <p:clrMapOvr>
    <a:masterClrMapping/>
  </p:clrMapOvr>
  <p:transition>
    <p:fade/>
    <p:sndAc>
      <p:stSnd>
        <p:snd r:embed="rId2" name="hammer.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56</TotalTime>
  <Words>992</Words>
  <Application>Microsoft Office PowerPoint</Application>
  <PresentationFormat>Экран (4:3)</PresentationFormat>
  <Paragraphs>60</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Изящная</vt:lpstr>
      <vt:lpstr>Бернская конвенция об охране литературных и художественных произведений</vt:lpstr>
      <vt:lpstr>содержание</vt:lpstr>
      <vt:lpstr>История возникновения</vt:lpstr>
      <vt:lpstr>Презентация PowerPoint</vt:lpstr>
      <vt:lpstr>Бернская конвенция основывается на следующих принципах: </vt:lpstr>
      <vt:lpstr>Конвенция устанавливает минимальные нормы охраны, которые распространяются на подлежащие охране произведения и права, а также на срок охраны. </vt:lpstr>
      <vt:lpstr>Презентация PowerPoint</vt:lpstr>
      <vt:lpstr>Члены </vt:lpstr>
      <vt:lpstr>Всемирная конвенция об авторском праве</vt:lpstr>
      <vt:lpstr>. В 1952 году в Женеве Межправительственная конференция по авторскому праву приняла Всемирную конвенцию об авторском праве, которая основана на следующих принципах: </vt:lpstr>
      <vt:lpstr>Презентация PowerPoint</vt:lpstr>
      <vt:lpstr>Презентация PowerPoint</vt:lpstr>
      <vt:lpstr>Презентация PowerPoint</vt:lpstr>
      <vt:lpstr>Женевская конвенция об охране интересов  производителей  фонограмм от незаконного воспроизводства их фонограмм</vt:lpstr>
      <vt:lpstr>Презентация PowerPoint</vt:lpstr>
      <vt:lpstr>Презентация PowerPoint</vt:lpstr>
      <vt:lpstr>Брюссельская конвенция о распространении   несущих программы сигналов, передаваемых через спутники</vt:lpstr>
      <vt:lpstr>Презентация PowerPoint</vt:lpstr>
      <vt:lpstr>Презентация PowerPoint</vt:lpstr>
      <vt:lpstr>Список литературы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Бернская конвенция об охране литературных и художественных произведений</dc:title>
  <dc:creator>11</dc:creator>
  <cp:lastModifiedBy>Андрей</cp:lastModifiedBy>
  <cp:revision>9</cp:revision>
  <dcterms:created xsi:type="dcterms:W3CDTF">2012-10-09T18:17:38Z</dcterms:created>
  <dcterms:modified xsi:type="dcterms:W3CDTF">2013-04-02T10:55:25Z</dcterms:modified>
</cp:coreProperties>
</file>