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8" r:id="rId3"/>
    <p:sldId id="257" r:id="rId4"/>
    <p:sldId id="259" r:id="rId5"/>
    <p:sldId id="260" r:id="rId6"/>
    <p:sldId id="280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6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8458200" cy="2088232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ИНТЕЛЛЕКТУАЛЬНАЯ СОБСТВЕННОСТЬ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292080" y="4365104"/>
            <a:ext cx="3779912" cy="136815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/>
              <a:t>Группа № 201</a:t>
            </a:r>
          </a:p>
          <a:p>
            <a:pPr algn="r"/>
            <a:r>
              <a:rPr lang="ru-RU" dirty="0" smtClean="0"/>
              <a:t>© Шапошникова </a:t>
            </a:r>
            <a:r>
              <a:rPr lang="ru-RU" dirty="0" smtClean="0"/>
              <a:t>В.В</a:t>
            </a:r>
            <a:r>
              <a:rPr lang="ru-RU" dirty="0" smtClean="0"/>
              <a:t>.</a:t>
            </a:r>
          </a:p>
          <a:p>
            <a:pPr algn="r"/>
            <a:r>
              <a:rPr lang="ru-RU" dirty="0" smtClean="0"/>
              <a:t>2012.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18002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Правовая охрана объектов интеллектуальной собственности </a:t>
            </a:r>
            <a:r>
              <a:rPr lang="ru-RU" sz="2000" dirty="0" smtClean="0">
                <a:solidFill>
                  <a:schemeClr val="tx1"/>
                </a:solidFill>
              </a:rPr>
              <a:t>не </a:t>
            </a:r>
            <a:r>
              <a:rPr lang="ru-RU" sz="2000" dirty="0">
                <a:solidFill>
                  <a:schemeClr val="tx1"/>
                </a:solidFill>
              </a:rPr>
              <a:t>может быть ограничена рамками одного государства, поэтому важнейшую роль в регулировании соответствующих отношений играют международные соглашения (конвенции), главные из которых: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32856"/>
            <a:ext cx="7772400" cy="41044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Бернская </a:t>
            </a:r>
            <a:r>
              <a:rPr lang="ru-RU" sz="2000" dirty="0"/>
              <a:t>конвенция по охране литературных и художественных произведений (1886 г</a:t>
            </a:r>
            <a:r>
              <a:rPr lang="ru-RU" sz="2000" dirty="0" smtClean="0"/>
              <a:t>.);</a:t>
            </a:r>
            <a:endParaRPr lang="ru-RU" sz="2000" dirty="0"/>
          </a:p>
          <a:p>
            <a:r>
              <a:rPr lang="ru-RU" sz="2000" dirty="0" smtClean="0"/>
              <a:t>Всемирная </a:t>
            </a:r>
            <a:r>
              <a:rPr lang="ru-RU" sz="2000" dirty="0"/>
              <a:t>конвенция об авторском праве (1952 г. пересмотрена в 1971 г</a:t>
            </a:r>
            <a:r>
              <a:rPr lang="ru-RU" sz="2000" dirty="0" smtClean="0"/>
              <a:t>.);</a:t>
            </a:r>
            <a:endParaRPr lang="ru-RU" sz="2000" dirty="0"/>
          </a:p>
          <a:p>
            <a:r>
              <a:rPr lang="ru-RU" sz="2000" dirty="0" smtClean="0"/>
              <a:t>Договор </a:t>
            </a:r>
            <a:r>
              <a:rPr lang="ru-RU" sz="2000" dirty="0"/>
              <a:t>ВОИС по авторскому праву (1996 г</a:t>
            </a:r>
            <a:r>
              <a:rPr lang="ru-RU" sz="2000" dirty="0" smtClean="0"/>
              <a:t>.)</a:t>
            </a:r>
            <a:endParaRPr lang="ru-RU" sz="2000" dirty="0"/>
          </a:p>
          <a:p>
            <a:r>
              <a:rPr lang="ru-RU" sz="2000" dirty="0" smtClean="0"/>
              <a:t>Соглашение </a:t>
            </a:r>
            <a:r>
              <a:rPr lang="ru-RU" sz="2000" dirty="0"/>
              <a:t>стран СНГ о сотрудничестве в области охраны авторского права и смежных прав (1993 г</a:t>
            </a:r>
            <a:r>
              <a:rPr lang="ru-RU" sz="2000" dirty="0" smtClean="0"/>
              <a:t>.);</a:t>
            </a:r>
          </a:p>
          <a:p>
            <a:r>
              <a:rPr lang="ru-RU" sz="2000" dirty="0"/>
              <a:t> Конвенция об охране интересов производителей фонограмм от незаконного воспроизводства их фонограмм (1971 г</a:t>
            </a:r>
            <a:r>
              <a:rPr lang="ru-RU" sz="2000" dirty="0" smtClean="0"/>
              <a:t>.);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Международная конвенция об охране прав исполнителей, изготовителей фонограмм и вещательных организаций (1961 г</a:t>
            </a:r>
            <a:r>
              <a:rPr lang="ru-RU" sz="2000" dirty="0" smtClean="0"/>
              <a:t>.);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354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764704"/>
            <a:ext cx="7772400" cy="511256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Соглашение </a:t>
            </a:r>
            <a:r>
              <a:rPr lang="ru-RU" sz="2000" dirty="0"/>
              <a:t>по торговым аспектам прав интеллектуальной собственности (1994 г</a:t>
            </a:r>
            <a:r>
              <a:rPr lang="ru-RU" sz="2000" dirty="0" smtClean="0"/>
              <a:t>.);</a:t>
            </a:r>
            <a:endParaRPr lang="ru-RU" sz="2000" dirty="0"/>
          </a:p>
          <a:p>
            <a:r>
              <a:rPr lang="ru-RU" sz="2000" dirty="0" smtClean="0"/>
              <a:t>Парижская </a:t>
            </a:r>
            <a:r>
              <a:rPr lang="ru-RU" sz="2000" dirty="0"/>
              <a:t>конвенция по охране промышленной собственности (1883 г</a:t>
            </a:r>
            <a:r>
              <a:rPr lang="ru-RU" sz="2000" dirty="0" smtClean="0"/>
              <a:t>.);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Договор о патентной кооперации (1970 г</a:t>
            </a:r>
            <a:r>
              <a:rPr lang="ru-RU" sz="2000" dirty="0" smtClean="0"/>
              <a:t>.);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dirty="0"/>
              <a:t>Евразийская патентная конвенция (1994 г</a:t>
            </a:r>
            <a:r>
              <a:rPr lang="ru-RU" sz="2000" dirty="0" smtClean="0"/>
              <a:t>.);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Мадридское соглашение о международной регистрации знаков (1891 г</a:t>
            </a:r>
            <a:r>
              <a:rPr lang="ru-RU" sz="2000" dirty="0" smtClean="0"/>
              <a:t>.);</a:t>
            </a:r>
            <a:endParaRPr lang="ru-RU" sz="2000" dirty="0"/>
          </a:p>
          <a:p>
            <a:r>
              <a:rPr lang="ru-RU" sz="2000" dirty="0" smtClean="0"/>
              <a:t>Ниццкое </a:t>
            </a:r>
            <a:r>
              <a:rPr lang="ru-RU" sz="2000" dirty="0"/>
              <a:t>соглашение о международной классификации товаров и услуг для регистрации знаков (1957 г</a:t>
            </a:r>
            <a:r>
              <a:rPr lang="ru-RU" sz="2000" dirty="0" smtClean="0"/>
              <a:t>):</a:t>
            </a:r>
            <a:endParaRPr lang="ru-RU" sz="2000" dirty="0"/>
          </a:p>
          <a:p>
            <a:r>
              <a:rPr lang="ru-RU" sz="2000" dirty="0" smtClean="0"/>
              <a:t>Договор </a:t>
            </a:r>
            <a:r>
              <a:rPr lang="ru-RU" sz="2000" dirty="0"/>
              <a:t>о регистрации товарных знаков (1973 г</a:t>
            </a:r>
            <a:r>
              <a:rPr lang="ru-RU" sz="2000" dirty="0" smtClean="0"/>
              <a:t>.).</a:t>
            </a:r>
          </a:p>
          <a:p>
            <a:r>
              <a:rPr lang="ru-RU" sz="2000" dirty="0"/>
              <a:t>Договор ВОИС по исполнениям и фонограммам (1996 г</a:t>
            </a:r>
            <a:r>
              <a:rPr lang="ru-RU" sz="2000" dirty="0" smtClean="0"/>
              <a:t>);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034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475" y="1556793"/>
            <a:ext cx="8686800" cy="1224135"/>
          </a:xfrm>
        </p:spPr>
        <p:txBody>
          <a:bodyPr/>
          <a:lstStyle/>
          <a:p>
            <a:pPr algn="ctr"/>
            <a:r>
              <a:rPr lang="ru-RU" b="1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22313" y="3068960"/>
            <a:ext cx="7772400" cy="35747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200" dirty="0" smtClean="0">
                <a:solidFill>
                  <a:schemeClr val="tx1"/>
                </a:solidFill>
              </a:rPr>
              <a:t>Понятие «интеллектуальная собственность» в российском законодательстве.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2. Понятие «интеллектуальная собственность» в международных соглашениях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3</a:t>
            </a:r>
            <a:r>
              <a:rPr lang="ru-RU" sz="2200" dirty="0" smtClean="0">
                <a:solidFill>
                  <a:schemeClr val="tx1"/>
                </a:solidFill>
              </a:rPr>
              <a:t>. Система </a:t>
            </a:r>
            <a:r>
              <a:rPr lang="ru-RU" sz="2200" dirty="0">
                <a:solidFill>
                  <a:schemeClr val="tx1"/>
                </a:solidFill>
              </a:rPr>
              <a:t>правовой охраны интеллектуальной собственности. </a:t>
            </a:r>
            <a:r>
              <a:rPr lang="ru-RU" sz="2200" dirty="0" smtClean="0">
                <a:solidFill>
                  <a:schemeClr val="tx1"/>
                </a:solidFill>
              </a:rPr>
              <a:t>Источники.</a:t>
            </a:r>
          </a:p>
          <a:p>
            <a:pPr marL="514350" indent="-514350">
              <a:buFont typeface="+mj-lt"/>
              <a:buAutoNum type="arabicPeriod"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Calibri" pitchFamily="34" charset="0"/>
              </a:rPr>
              <a:t>1. Понятие «интеллектуальная собственность» в российском законодательстве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Согласно </a:t>
            </a:r>
            <a:r>
              <a:rPr lang="ru-RU" b="1" dirty="0" smtClean="0"/>
              <a:t>ст. 71 Конституции РФ</a:t>
            </a:r>
            <a:r>
              <a:rPr lang="ru-RU" dirty="0" smtClean="0"/>
              <a:t> к исключительной компетенции Российской Федерации относится правовое регулирование интеллектуальной собственности</a:t>
            </a:r>
            <a:endParaRPr lang="ru-RU" b="1" dirty="0" smtClean="0"/>
          </a:p>
          <a:p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Ст. 138 ГК РФ </a:t>
            </a:r>
            <a:r>
              <a:rPr lang="ru-RU" dirty="0" smtClean="0"/>
              <a:t>признаёт исключительное право (интеллектуальную собственность) гражданина или юридического лица на результаты интеллектуальной деятельности и приравненные к ним средства индивидуализации юридического лица, индивидуализации продукции, выполняемых работ или услуг (фирменное наименование, товарный знак, знак обслуживания и т.п.).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976664"/>
          </a:xfrm>
        </p:spPr>
        <p:txBody>
          <a:bodyPr>
            <a:noAutofit/>
          </a:bodyPr>
          <a:lstStyle/>
          <a:p>
            <a:pPr marL="274320" lvl="2" indent="-27432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2200" dirty="0" smtClean="0"/>
              <a:t>Статья 1225 ГК РФ к </a:t>
            </a:r>
            <a:r>
              <a:rPr lang="ru-RU" sz="2200" b="1" dirty="0" smtClean="0"/>
              <a:t>интеллектуальной собственности</a:t>
            </a:r>
            <a:r>
              <a:rPr lang="ru-RU" sz="2200" dirty="0" smtClean="0"/>
              <a:t> относит: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произведения науки, литературы и искусства;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программы для электронных вычислительных машин (программы для ЭВМ);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базы данных;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исполнения;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фонограммы;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сообщение в эфир или по кабелю радио- или телепередач (вещание организаций эфирного или кабельного вещания);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изобретения;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полезные модели;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 промышленные образцы;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селекционные достижения;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топологии интегральных микросхем;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секреты производства (ноу-хау);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фирменные наименования;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товарные знаки и знаки обслуживания;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наименования мест происхождения товаров;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коммерческие обозначения.</a:t>
            </a:r>
          </a:p>
          <a:p>
            <a:pPr>
              <a:spcBef>
                <a:spcPts val="0"/>
              </a:spcBef>
            </a:pPr>
            <a:endParaRPr lang="ru-RU" sz="1750" dirty="0" smtClean="0"/>
          </a:p>
          <a:p>
            <a:pPr>
              <a:spcBef>
                <a:spcPts val="0"/>
              </a:spcBef>
            </a:pPr>
            <a:endParaRPr lang="ru-RU" sz="17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4800" cy="86895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Calibri" pitchFamily="34" charset="0"/>
              </a:rPr>
              <a:t>2. Понятие «интеллектуальная собственность» в международных соглашениях.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836712"/>
            <a:ext cx="7772400" cy="5904656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ru-RU" sz="1900" dirty="0" smtClean="0"/>
              <a:t>Согласно Конвенции, учреждающей </a:t>
            </a:r>
            <a:r>
              <a:rPr lang="ru-RU" sz="1900" b="1" dirty="0" smtClean="0"/>
              <a:t>Всемирную организацию интеллектуальной собственности </a:t>
            </a:r>
            <a:r>
              <a:rPr lang="ru-RU" sz="1900" dirty="0" smtClean="0"/>
              <a:t>(Стокгольм, 14 июля 1967 г.)  «интеллектуальная собственность» включает права, относящиеся к:</a:t>
            </a:r>
          </a:p>
          <a:p>
            <a:pPr>
              <a:spcBef>
                <a:spcPts val="300"/>
              </a:spcBef>
            </a:pPr>
            <a:r>
              <a:rPr lang="ru-RU" sz="1900" dirty="0" smtClean="0"/>
              <a:t>литературным, художественным и научным произведениям;</a:t>
            </a:r>
          </a:p>
          <a:p>
            <a:pPr>
              <a:spcBef>
                <a:spcPts val="300"/>
              </a:spcBef>
            </a:pPr>
            <a:r>
              <a:rPr lang="ru-RU" sz="1900" dirty="0" smtClean="0"/>
              <a:t>исполнительской деятельности артистов, звукозаписи, радио- и телевизионным передачам;</a:t>
            </a:r>
          </a:p>
          <a:p>
            <a:pPr>
              <a:spcBef>
                <a:spcPts val="300"/>
              </a:spcBef>
            </a:pPr>
            <a:r>
              <a:rPr lang="ru-RU" sz="1900" dirty="0" smtClean="0"/>
              <a:t>изобретениям во всех областях человеческой деятельности;</a:t>
            </a:r>
          </a:p>
          <a:p>
            <a:pPr>
              <a:spcBef>
                <a:spcPts val="300"/>
              </a:spcBef>
            </a:pPr>
            <a:r>
              <a:rPr lang="ru-RU" sz="1900" dirty="0" smtClean="0"/>
              <a:t>научным открытиям;</a:t>
            </a:r>
          </a:p>
          <a:p>
            <a:pPr>
              <a:spcBef>
                <a:spcPts val="300"/>
              </a:spcBef>
            </a:pPr>
            <a:r>
              <a:rPr lang="ru-RU" sz="1900" dirty="0" smtClean="0"/>
              <a:t>промышленным образцам;</a:t>
            </a:r>
          </a:p>
          <a:p>
            <a:pPr>
              <a:spcBef>
                <a:spcPts val="300"/>
              </a:spcBef>
            </a:pPr>
            <a:r>
              <a:rPr lang="ru-RU" sz="1900" dirty="0" smtClean="0"/>
              <a:t>товарным знакам, знакам обслуживания, фирменным наименованиям и коммерческим обозначениям;</a:t>
            </a:r>
          </a:p>
          <a:p>
            <a:pPr>
              <a:spcBef>
                <a:spcPts val="300"/>
              </a:spcBef>
            </a:pPr>
            <a:r>
              <a:rPr lang="ru-RU" sz="1900" dirty="0" smtClean="0"/>
              <a:t>защите против недобросовестной конкуренции;</a:t>
            </a:r>
          </a:p>
          <a:p>
            <a:pPr>
              <a:spcBef>
                <a:spcPts val="300"/>
              </a:spcBef>
              <a:buNone/>
            </a:pPr>
            <a:endParaRPr lang="ru-RU" sz="19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ru-RU" sz="1900" dirty="0" smtClean="0"/>
              <a:t>а также все другие права, относящиеся к интеллектуальной деятельности в производственной, научной, литературной и художественной областях.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3. Система правовой охраны интеллектуальной собственности. Источники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772400" cy="4246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Интеллектуальное право (право интеллектуальной собственности) является подотраслью гражданского права.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Право </a:t>
            </a:r>
            <a:r>
              <a:rPr lang="ru-RU" sz="2400" dirty="0"/>
              <a:t>интеллектуальной собственности можно определить как систему правовых норм, регулирующих имущественные и личные неимущественные отношения, возникающие в связи с созданием и использованием результатов интеллектуальной деятельности и средств индивидуализации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9588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692696"/>
            <a:ext cx="77724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Задачами (функциями) права интеллектуальной собственности </a:t>
            </a:r>
            <a:r>
              <a:rPr lang="ru-RU" dirty="0"/>
              <a:t>являются: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sz="2400" dirty="0" smtClean="0"/>
              <a:t>стимулирование </a:t>
            </a:r>
            <a:r>
              <a:rPr lang="ru-RU" sz="2400" dirty="0"/>
              <a:t>деятельности по созданию объектов интеллектуальной собственности; </a:t>
            </a:r>
            <a:endParaRPr lang="ru-RU" sz="2400" dirty="0" smtClean="0"/>
          </a:p>
          <a:p>
            <a:pPr marL="514350" indent="-514350">
              <a:buAutoNum type="arabicParenR"/>
            </a:pPr>
            <a:r>
              <a:rPr lang="ru-RU" sz="2400" dirty="0" smtClean="0"/>
              <a:t> </a:t>
            </a:r>
            <a:r>
              <a:rPr lang="ru-RU" sz="2400" dirty="0"/>
              <a:t>создание условий для использования результатов интеллектуальной деятельности в интересах общества; 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 </a:t>
            </a:r>
            <a:r>
              <a:rPr lang="ru-RU" sz="2400" dirty="0"/>
              <a:t>обеспечение условий для добросовестной конкуренции.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7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543128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/>
              <a:t>В рамках подотрасли интеллектуального права </a:t>
            </a:r>
            <a:r>
              <a:rPr lang="ru-RU" sz="2800" dirty="0"/>
              <a:t>можно выделить правовые </a:t>
            </a:r>
            <a:r>
              <a:rPr lang="ru-RU" sz="2800" dirty="0" smtClean="0"/>
              <a:t>институты: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Авторское </a:t>
            </a:r>
            <a:r>
              <a:rPr lang="ru-RU" sz="2400" dirty="0"/>
              <a:t>право.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Смежные </a:t>
            </a:r>
            <a:r>
              <a:rPr lang="ru-RU" sz="2400" dirty="0"/>
              <a:t>права.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Патентное </a:t>
            </a:r>
            <a:r>
              <a:rPr lang="ru-RU" sz="2400" dirty="0"/>
              <a:t>право.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Право </a:t>
            </a:r>
            <a:r>
              <a:rPr lang="ru-RU" sz="2400" dirty="0"/>
              <a:t>на селекционное достижение.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Право </a:t>
            </a:r>
            <a:r>
              <a:rPr lang="ru-RU" sz="2400" dirty="0"/>
              <a:t>на топологии интегральных </a:t>
            </a:r>
            <a:r>
              <a:rPr lang="ru-RU" sz="2400" dirty="0" smtClean="0"/>
              <a:t>микросхем.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Право </a:t>
            </a:r>
            <a:r>
              <a:rPr lang="ru-RU" sz="2400" dirty="0"/>
              <a:t>на секрет производства (ноу-хау).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Права </a:t>
            </a:r>
            <a:r>
              <a:rPr lang="ru-RU" sz="2400" dirty="0"/>
              <a:t>на средства индивидуализации.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5562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72400" cy="5183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Источники правового регулирования</a:t>
            </a:r>
            <a:r>
              <a:rPr lang="ru-RU" dirty="0"/>
              <a:t> отношений в сфере интеллектуальных прав можно разделить на национальные и международные. В РФ правовое регулирование интеллектуальных прав является предметом федерального ведения. Основной источник правового регулирования – ГК. С 1 января 2008 г вступила в силу ч. 4 ГК, включающая общее и специальное правовое регулирование интеллектуальных прав, и утратили силу специальные законы (например, Закон РФ «Об авторском праве и смежных правах», Патентный закон РФ).</a:t>
            </a:r>
          </a:p>
        </p:txBody>
      </p:sp>
    </p:spTree>
    <p:extLst>
      <p:ext uri="{BB962C8B-B14F-4D97-AF65-F5344CB8AC3E}">
        <p14:creationId xmlns:p14="http://schemas.microsoft.com/office/powerpoint/2010/main" val="11323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143</TotalTime>
  <Words>681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NewsPrint</vt:lpstr>
      <vt:lpstr>ИНТЕЛЛЕКТУАЛЬНАЯ СОБСТВЕННОСТЬ</vt:lpstr>
      <vt:lpstr>Содержание</vt:lpstr>
      <vt:lpstr>1. Понятие «интеллектуальная собственность» в российском законодательстве</vt:lpstr>
      <vt:lpstr>Презентация PowerPoint</vt:lpstr>
      <vt:lpstr>2. Понятие «интеллектуальная собственность» в международных соглашениях.</vt:lpstr>
      <vt:lpstr>3. Система правовой охраны интеллектуальной собственности. Источники</vt:lpstr>
      <vt:lpstr>Презентация PowerPoint</vt:lpstr>
      <vt:lpstr>Презентация PowerPoint</vt:lpstr>
      <vt:lpstr>Презентация PowerPoint</vt:lpstr>
      <vt:lpstr>Правовая охрана объектов интеллектуальной собственности не может быть ограничена рамками одного государства, поэтому важнейшую роль в регулировании соответствующих отношений играют международные соглашения (конвенции), главные из которых: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собственность в международном частном праве</dc:title>
  <dc:subject>МЧП</dc:subject>
  <dc:creator>Проскурин А.С.</dc:creator>
  <cp:lastModifiedBy>Андрей</cp:lastModifiedBy>
  <cp:revision>48</cp:revision>
  <dcterms:modified xsi:type="dcterms:W3CDTF">2013-04-02T14:00:09Z</dcterms:modified>
</cp:coreProperties>
</file>