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58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2" r:id="rId13"/>
    <p:sldId id="271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6" d="100"/>
          <a:sy n="36" d="100"/>
        </p:scale>
        <p:origin x="-514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133D22-4522-46BB-9F61-1625CA7F5765}" type="datetimeFigureOut">
              <a:rPr lang="ru-RU" smtClean="0"/>
              <a:t>07.10.2013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F2F6B4-8D2B-4C41-B8A1-314EB4D0D3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86573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F2F6B4-8D2B-4C41-B8A1-314EB4D0D3E3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34119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48485-F4F8-41CB-8416-685AF99901A1}" type="datetimeFigureOut">
              <a:rPr lang="ru-RU" smtClean="0"/>
              <a:t>07.10.2013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0FC7A-E5B7-4FA4-899E-02B5B62AD742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48485-F4F8-41CB-8416-685AF99901A1}" type="datetimeFigureOut">
              <a:rPr lang="ru-RU" smtClean="0"/>
              <a:t>07.10.2013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0FC7A-E5B7-4FA4-899E-02B5B62AD7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48485-F4F8-41CB-8416-685AF99901A1}" type="datetimeFigureOut">
              <a:rPr lang="ru-RU" smtClean="0"/>
              <a:t>07.10.2013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0FC7A-E5B7-4FA4-899E-02B5B62AD7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48485-F4F8-41CB-8416-685AF99901A1}" type="datetimeFigureOut">
              <a:rPr lang="ru-RU" smtClean="0"/>
              <a:t>07.10.2013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0FC7A-E5B7-4FA4-899E-02B5B62AD7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48485-F4F8-41CB-8416-685AF99901A1}" type="datetimeFigureOut">
              <a:rPr lang="ru-RU" smtClean="0"/>
              <a:t>07.10.2013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0FC7A-E5B7-4FA4-899E-02B5B62AD742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48485-F4F8-41CB-8416-685AF99901A1}" type="datetimeFigureOut">
              <a:rPr lang="ru-RU" smtClean="0"/>
              <a:t>07.10.2013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0FC7A-E5B7-4FA4-899E-02B5B62AD7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48485-F4F8-41CB-8416-685AF99901A1}" type="datetimeFigureOut">
              <a:rPr lang="ru-RU" smtClean="0"/>
              <a:t>07.10.2013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0FC7A-E5B7-4FA4-899E-02B5B62AD7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48485-F4F8-41CB-8416-685AF99901A1}" type="datetimeFigureOut">
              <a:rPr lang="ru-RU" smtClean="0"/>
              <a:t>07.10.2013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0FC7A-E5B7-4FA4-899E-02B5B62AD7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48485-F4F8-41CB-8416-685AF99901A1}" type="datetimeFigureOut">
              <a:rPr lang="ru-RU" smtClean="0"/>
              <a:t>07.10.2013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0FC7A-E5B7-4FA4-899E-02B5B62AD7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48485-F4F8-41CB-8416-685AF99901A1}" type="datetimeFigureOut">
              <a:rPr lang="ru-RU" smtClean="0"/>
              <a:t>07.10.2013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0FC7A-E5B7-4FA4-899E-02B5B62AD74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48485-F4F8-41CB-8416-685AF99901A1}" type="datetimeFigureOut">
              <a:rPr lang="ru-RU" smtClean="0"/>
              <a:t>07.10.2013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EC0FC7A-E5B7-4FA4-899E-02B5B62AD742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3E48485-F4F8-41CB-8416-685AF99901A1}" type="datetimeFigureOut">
              <a:rPr lang="ru-RU" smtClean="0"/>
              <a:t>07.10.2013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EC0FC7A-E5B7-4FA4-899E-02B5B62AD742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3573016"/>
            <a:ext cx="7851648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Соотношение международного публичного и международного частного права: общие черты и отличия</a:t>
            </a:r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 rot="10800000" flipV="1">
            <a:off x="5292080" y="5805264"/>
            <a:ext cx="3600400" cy="864096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© </a:t>
            </a:r>
            <a:r>
              <a:rPr lang="ru-RU" dirty="0" err="1" smtClean="0"/>
              <a:t>Патрулина</a:t>
            </a:r>
            <a:r>
              <a:rPr lang="ru-RU" dirty="0" smtClean="0"/>
              <a:t> Д.А</a:t>
            </a:r>
            <a:r>
              <a:rPr lang="ru-RU" dirty="0"/>
              <a:t>., </a:t>
            </a:r>
            <a:r>
              <a:rPr lang="ru-RU" dirty="0" smtClean="0"/>
              <a:t>2013</a:t>
            </a:r>
            <a:endParaRPr lang="ru-RU" dirty="0"/>
          </a:p>
          <a:p>
            <a:pPr algn="ctr"/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490837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10376"/>
          </a:xfrm>
        </p:spPr>
        <p:txBody>
          <a:bodyPr>
            <a:normAutofit/>
          </a:bodyPr>
          <a:lstStyle/>
          <a:p>
            <a:r>
              <a:rPr lang="ru-RU" dirty="0"/>
              <a:t>Взаимовлияние МЧП и </a:t>
            </a:r>
            <a:r>
              <a:rPr lang="ru-RU" dirty="0" smtClean="0"/>
              <a:t>МПП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dirty="0"/>
              <a:t>Связь между международным публичным и международным частным правом проявляется и в том, что в МЧП используется ряд общих начал МПП. Определяющее значение здесь имеют, прежде всего, принципы суверенитета государств, невмешательства во внутренние дела, недопущения дискриминации (принцип </a:t>
            </a:r>
            <a:r>
              <a:rPr lang="ru-RU" dirty="0" smtClean="0"/>
              <a:t>не дискриминации</a:t>
            </a:r>
            <a:r>
              <a:rPr lang="ru-RU" dirty="0"/>
              <a:t>). В области МЧП, нормы которого в значительной степени формируются каждым государством самостоятельно, большое значение имеет принцип соблюдения каждым государством как своих договорных обязательств, так и общеобязательных для всех государств норм и принципов международного права.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10734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1268760"/>
            <a:ext cx="5760640" cy="504056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/>
              <a:t>Взаимовлияние МЧП И МПП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ru-RU" dirty="0"/>
              <a:t>Применяемые российским государством нормы как международного частного, так и международного публичного права направлены на правовое оформление экономических, научно-технических и культурных связей России с другими странами, служат развитию широкого международного сотрудничества. В практике международных отношений эти нормы, а также соответствующие методы регулирования часто взаимодействуют, сохраняя при этом свою специфику и самостоятельное значение.</a:t>
            </a:r>
          </a:p>
          <a:p>
            <a:pPr marL="0" indent="0" algn="just">
              <a:buNone/>
            </a:pPr>
            <a:r>
              <a:rPr lang="ru-RU" dirty="0"/>
              <a:t>В ряде случаев и международное частное право, и международное публичное право регулируют общий комплекс одних и тех же отношений, но с использованием своих специфических для каждой из этих систем методов.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65299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Использованная литература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672408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 Богуславский М.М. Международное частное право. М., 2005.</a:t>
            </a:r>
          </a:p>
        </p:txBody>
      </p:sp>
    </p:spTree>
    <p:extLst>
      <p:ext uri="{BB962C8B-B14F-4D97-AF65-F5344CB8AC3E}">
        <p14:creationId xmlns:p14="http://schemas.microsoft.com/office/powerpoint/2010/main" val="835296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42" r="5942"/>
          <a:stretch>
            <a:fillRect/>
          </a:stretch>
        </p:blipFill>
        <p:spPr>
          <a:xfrm rot="420000">
            <a:off x="3418940" y="1195428"/>
            <a:ext cx="4681501" cy="3986229"/>
          </a:xfrm>
        </p:spPr>
      </p:pic>
    </p:spTree>
    <p:extLst>
      <p:ext uri="{BB962C8B-B14F-4D97-AF65-F5344CB8AC3E}">
        <p14:creationId xmlns:p14="http://schemas.microsoft.com/office/powerpoint/2010/main" val="1738161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518457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Международное публичное право и международное частное право тесно связаны между собой. Международное публичное право представляет собой самостоятельную правовую систему. Нормы международного публичного и международного частного права направлены на создание правовых условий всестороннего развития международного сотрудничества в различных областях. Международное частное право представляет собой совокупность норм, регулирующих частноправовые отношения, имеющие международный характер.</a:t>
            </a:r>
          </a:p>
        </p:txBody>
      </p:sp>
    </p:spTree>
    <p:extLst>
      <p:ext uri="{BB962C8B-B14F-4D97-AF65-F5344CB8AC3E}">
        <p14:creationId xmlns:p14="http://schemas.microsoft.com/office/powerpoint/2010/main" val="462043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628800"/>
            <a:ext cx="8229600" cy="439248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b="1" dirty="0"/>
              <a:t>Различие между международным публичным и международным частным правом может быть проведено по следующим основаниям: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1. По </a:t>
            </a:r>
            <a:r>
              <a:rPr lang="ru-RU" dirty="0"/>
              <a:t>социальной сущности МПП охватывает все мировое сообщество, МЧП – в первую очередь, охватывает социальную общность, располагающуюся на территории соответствующего государства. Однако нормы национального МЧП имеют свойство распространяться и на правоотношения за рубежом.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187624" y="1052736"/>
            <a:ext cx="6696744" cy="506320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/>
              <a:t>Различие между МЧП и МПП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809907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1052736"/>
            <a:ext cx="6696744" cy="506320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/>
              <a:t>Различие между МЧП и МПП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 smtClean="0"/>
              <a:t>2. Субъектами </a:t>
            </a:r>
            <a:r>
              <a:rPr lang="ru-RU" dirty="0"/>
              <a:t>МПП выступают государства, нации, борющиеся за самоопределение, </a:t>
            </a:r>
            <a:r>
              <a:rPr lang="ru-RU" dirty="0" err="1"/>
              <a:t>государствоподобные</a:t>
            </a:r>
            <a:r>
              <a:rPr lang="ru-RU" dirty="0"/>
              <a:t> образования, международные организации. В МЧП государства, </a:t>
            </a:r>
            <a:r>
              <a:rPr lang="ru-RU" dirty="0" err="1"/>
              <a:t>государствоподобные</a:t>
            </a:r>
            <a:r>
              <a:rPr lang="ru-RU" dirty="0"/>
              <a:t> образования и международные организации являются факультативными субъектами. В качестве же основных участников правоотношений, осложненных иностранным элементом, выступают физические и юридические лица (включая транснациональные компании).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03595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dirty="0" smtClean="0"/>
              <a:t>3. Предметом </a:t>
            </a:r>
            <a:r>
              <a:rPr lang="ru-RU" dirty="0"/>
              <a:t>правового регулирования МПП являются международные отношения по сотрудничеству государств в различных сферах международной (межгосударственной) жизни. МЧП направлено на регулирование частноправовых отношений, осложненных иностранным элементом, а по сути — международных отношений, связанных с преодолением коллизий между правопорядками разных государств. Таким образом, обоих случаях речь идет о международных отношениях в широком смысле этого слова, то есть отношениях, выходящих за пределы одного государства, связанных с двумя или несколькими государствами.</a:t>
            </a:r>
          </a:p>
          <a:p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187624" y="1052736"/>
            <a:ext cx="6696744" cy="506320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/>
              <a:t>Различие между МЧП и МПП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820081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/>
              <a:t>4. В МПП применяется исключительно материально-правовой метод регулирования, субъекты правоотношений сами устанавливают способы и порядок своей деятельности. МЧП предусматривает императивное предписание государством либо согласование самими субъектами правоотношения способа преодоления коллизий норм правовых систем разных государств. В данном случае характерно сочетание преобладающего коллизионного метода регулирования (на уровне национального законодательства) с материально-правовым методом международного права.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187624" y="1052736"/>
            <a:ext cx="6696744" cy="506320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/>
              <a:t>Различие между МЧП и МПП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02065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dirty="0"/>
              <a:t>5. Основными источниками МПП являются международный договор, международный обычай, общие принципы права. В МЧП к вышеперечисленным источникам добавляются внутригосударственное законодательство, национальный обычай, судебная практика и доктрина.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6</a:t>
            </a:r>
            <a:r>
              <a:rPr lang="ru-RU" dirty="0"/>
              <a:t>. Основополагающими началами МПП выступают общепризнанные принципы  международного права (</a:t>
            </a:r>
            <a:r>
              <a:rPr lang="ru-RU" dirty="0" err="1"/>
              <a:t>jus</a:t>
            </a:r>
            <a:r>
              <a:rPr lang="ru-RU" dirty="0"/>
              <a:t> </a:t>
            </a:r>
            <a:r>
              <a:rPr lang="ru-RU" dirty="0" err="1"/>
              <a:t>cogens</a:t>
            </a:r>
            <a:r>
              <a:rPr lang="ru-RU" dirty="0"/>
              <a:t>), являющиеся универсальными и распространяющими свое действие на сферу МЧП. Однако МЧП располагает и специальными отраслевыми принципами (например, принцип автономии воли сторон).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187624" y="1052736"/>
            <a:ext cx="6696744" cy="506320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/>
              <a:t>Различие между МЧП и МПП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703073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dirty="0" smtClean="0"/>
              <a:t>7</a:t>
            </a:r>
            <a:r>
              <a:rPr lang="ru-RU" dirty="0"/>
              <a:t>. Институт ответственности в МПП предусматривает политическую и материальную ответственность государств и международных организаций за международные деликты, а также преследование в международных уголовных судах физических лиц, совершивших международные преступления, и привлечение к уголовной ответственности по национальному праву за преступления международного характера. В МЧП ответственность за несоблюдение коллизионных норм </a:t>
            </a:r>
            <a:r>
              <a:rPr lang="ru-RU" dirty="0" smtClean="0"/>
              <a:t>в большинстве случаев  </a:t>
            </a:r>
            <a:r>
              <a:rPr lang="ru-RU" dirty="0"/>
              <a:t>отсутствует. Последствия их несоблюдения выражаются в признании действий сторон юридически ничтожными либо признании незаконным решения конкретного суда, рассматривавшего спор с иностранным элементом. В то же время, некоторые международно-правовые санкции, регламентируемые нормами МПП (например, реторсии в области правового статуса иностранцев, внешнеэкономической деятельности, реституция культурных ценностей), напрямую относятся к сфере МЧП.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187624" y="1052736"/>
            <a:ext cx="6696744" cy="506320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/>
              <a:t>Различие между МЧП и МПП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529489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623792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ru-RU" dirty="0"/>
              <a:t>8. Разный порядок рассмотрения споров между субъектами МПП и МЧП (в первом случае – в международных судах, во втором – в международных коммерческих арбитражах и внутригосударственных судах).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 algn="just">
              <a:buNone/>
            </a:pPr>
            <a:r>
              <a:rPr lang="ru-RU" dirty="0"/>
              <a:t>9. Характерно наличие как общих категорий (международный договор, принципы международного права, реторсии), так и специальных терминов в МПП (международные санкции, международные преступления, преступления международного характера) и МЧП (иностранный элемент, коллизионная норма, обратная отсылка</a:t>
            </a:r>
            <a:r>
              <a:rPr lang="ru-RU" dirty="0" smtClean="0"/>
              <a:t>).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10</a:t>
            </a:r>
            <a:r>
              <a:rPr lang="ru-RU" dirty="0"/>
              <a:t>. Выделение самостоятельных отраслей внутри МПП и МЧП.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187624" y="1052736"/>
            <a:ext cx="6696744" cy="506320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/>
              <a:t>Различие между МЧП и МПП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845733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150</TotalTime>
  <Words>831</Words>
  <Application>Microsoft Office PowerPoint</Application>
  <PresentationFormat>Экран (4:3)</PresentationFormat>
  <Paragraphs>34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Поток</vt:lpstr>
      <vt:lpstr>Соотношение международного публичного и международного частного права: общие черты и отличия</vt:lpstr>
      <vt:lpstr>Презентация PowerPoint</vt:lpstr>
      <vt:lpstr>Различие между МЧП и МПП</vt:lpstr>
      <vt:lpstr>Различие между МЧП и МПП</vt:lpstr>
      <vt:lpstr>Различие между МЧП и МПП</vt:lpstr>
      <vt:lpstr>Различие между МЧП и МПП</vt:lpstr>
      <vt:lpstr>Различие между МЧП и МПП</vt:lpstr>
      <vt:lpstr>Различие между МЧП и МПП</vt:lpstr>
      <vt:lpstr>Различие между МЧП и МПП</vt:lpstr>
      <vt:lpstr>Взаимовлияние МЧП и МПП</vt:lpstr>
      <vt:lpstr>Взаимовлияние МЧП И МПП</vt:lpstr>
      <vt:lpstr>Использованная литература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Соотношение международного публичного и международного частного права: общие черты и отличия</dc:title>
  <dc:creator>Admin</dc:creator>
  <cp:lastModifiedBy>Андрей</cp:lastModifiedBy>
  <cp:revision>12</cp:revision>
  <dcterms:created xsi:type="dcterms:W3CDTF">2013-09-22T14:56:15Z</dcterms:created>
  <dcterms:modified xsi:type="dcterms:W3CDTF">2013-10-07T10:32:04Z</dcterms:modified>
</cp:coreProperties>
</file>